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FF0066"/>
    <a:srgbClr val="3399FF"/>
    <a:srgbClr val="FF99CC"/>
    <a:srgbClr val="FF6565"/>
    <a:srgbClr val="E317D9"/>
    <a:srgbClr val="B07BD7"/>
    <a:srgbClr val="F2E108"/>
    <a:srgbClr val="F66ABD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FD52DC-993B-43C6-BB05-6D1A07958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1F1DCAA-05E8-4879-9AE8-E32C7CCE5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1EFF2D-C246-4D8E-BA74-F0191EE7D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C0356-B684-4A89-8A61-ED67BF8647AC}" type="datetimeFigureOut">
              <a:rPr kumimoji="1" lang="ja-JP" altLang="en-US" smtClean="0"/>
              <a:t>2021/3/19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017CC7-5842-40F1-9C53-A9B72B9E8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2E53EFB-93A3-49E8-83D0-32FDE8A5F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98F8B-B36B-47F6-8F89-EF9D2F949C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196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E95DE1-4ED7-4684-A699-B9480AC82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6869938-9A65-415F-885D-537ADE7CE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28EB4E-5F92-4727-A50C-DD4DB8801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C0356-B684-4A89-8A61-ED67BF8647AC}" type="datetimeFigureOut">
              <a:rPr kumimoji="1" lang="ja-JP" altLang="en-US" smtClean="0"/>
              <a:t>2021/3/19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5E6977-1DCD-4AF8-AE00-78400F4C6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CFADAB-64E7-4DFF-BDEA-ABE4D2B6C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98F8B-B36B-47F6-8F89-EF9D2F949C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940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2AFAF38-F70F-4976-95B9-277ADB1B66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49B773A-7B32-4E39-81D7-B7C782B7D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13F8AF-5F6C-48D2-B783-1CC5573F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C0356-B684-4A89-8A61-ED67BF8647AC}" type="datetimeFigureOut">
              <a:rPr kumimoji="1" lang="ja-JP" altLang="en-US" smtClean="0"/>
              <a:t>2021/3/19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4B5852-2072-4C3D-96E0-2B228489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BB3730-3D51-424D-BFAE-B4CDA283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98F8B-B36B-47F6-8F89-EF9D2F949C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7768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D56B31-B0CA-4231-A9FA-E65FC972F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E1CD9E-ED7E-499F-9B46-255507E09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EB09B9-970A-421A-B08E-35E7E7DB7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C0356-B684-4A89-8A61-ED67BF8647AC}" type="datetimeFigureOut">
              <a:rPr kumimoji="1" lang="ja-JP" altLang="en-US" smtClean="0"/>
              <a:t>2021/3/19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E6F8EA-761F-4F7F-B325-F34D2CF0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311E96-18DE-4D83-8A77-E3A6D2FDD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98F8B-B36B-47F6-8F89-EF9D2F949C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813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7FFB4F-63F9-4112-A8BD-95319CC9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F20281-F08D-445B-8664-4D13BE040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507FBE-79B0-4B99-90A0-A68908C8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C0356-B684-4A89-8A61-ED67BF8647AC}" type="datetimeFigureOut">
              <a:rPr kumimoji="1" lang="ja-JP" altLang="en-US" smtClean="0"/>
              <a:t>2021/3/19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46A9B1-63BF-45CD-AE1F-6FABED7B2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2110BD5-8EE4-4586-8EEA-72E5F7A55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98F8B-B36B-47F6-8F89-EF9D2F949C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96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776801-DF85-41EC-8FE5-DCFC7EAB8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B2BC1F-61B7-45B3-BEAD-3A34618A53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B72C03D-AD13-49F9-B38A-BBE8C55D0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4008C57-8F34-4C9D-8080-3FC30947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C0356-B684-4A89-8A61-ED67BF8647AC}" type="datetimeFigureOut">
              <a:rPr kumimoji="1" lang="ja-JP" altLang="en-US" smtClean="0"/>
              <a:t>2021/3/19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90EB25-374F-40BE-8CC9-1AEFA50D6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0107E18-80C2-4109-8C9D-72226C4E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98F8B-B36B-47F6-8F89-EF9D2F949C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645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64B52F-D53B-4F07-8B4A-152FFEC13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6BC0ADC-8AAC-4E49-80E4-767493177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F3220A1-4257-49EB-B5E5-20B51F668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14ED4B1-E693-41AD-88AA-3D2C26268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331C895-4A02-44D8-BD29-147F605BB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3FA199C-C463-4FEE-8A82-AF2C71D49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C0356-B684-4A89-8A61-ED67BF8647AC}" type="datetimeFigureOut">
              <a:rPr kumimoji="1" lang="ja-JP" altLang="en-US" smtClean="0"/>
              <a:t>2021/3/19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7649E12-88E0-4928-86E2-F5DCF4AD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8DD005F-F4F9-441F-89A4-C4983290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98F8B-B36B-47F6-8F89-EF9D2F949C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895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CB7978-82C2-4057-8600-71469406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2EB68E8-0573-4B17-8BB2-BDE1F9FB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C0356-B684-4A89-8A61-ED67BF8647AC}" type="datetimeFigureOut">
              <a:rPr kumimoji="1" lang="ja-JP" altLang="en-US" smtClean="0"/>
              <a:t>2021/3/19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7DC20F0-215F-4F2D-AA43-D2E52112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685C7C6-87FE-4FDB-A60E-B0573957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98F8B-B36B-47F6-8F89-EF9D2F949C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334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4BCE5FD-519E-4AE7-9817-DD03AB24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C0356-B684-4A89-8A61-ED67BF8647AC}" type="datetimeFigureOut">
              <a:rPr kumimoji="1" lang="ja-JP" altLang="en-US" smtClean="0"/>
              <a:t>2021/3/19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D4AE448-A9B1-4804-A33D-7370D10B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37D103-85CC-4795-B81C-81F93385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98F8B-B36B-47F6-8F89-EF9D2F949C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7888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FEDAAB-D6B7-464E-B749-D295EAA7E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581A13-FB4A-4668-A879-ECE892B0E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084B34F-19A8-485D-98B4-54A7C99D7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0829F71-233B-47DD-A92F-FAB4319CE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C0356-B684-4A89-8A61-ED67BF8647AC}" type="datetimeFigureOut">
              <a:rPr kumimoji="1" lang="ja-JP" altLang="en-US" smtClean="0"/>
              <a:t>2021/3/19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B275146-EA78-4802-8BDD-CC0285C93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C039A08-79F8-4C31-A9A4-1F756F4A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98F8B-B36B-47F6-8F89-EF9D2F949C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71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2236D2-1069-43DC-93E8-A2B77E746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FD87DCF-4817-4B20-BF1E-D3A7F9E53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BDE1710-6535-4D0F-B9AE-CAAD5780F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619D2A-1429-4A23-A1F3-75370F8E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C0356-B684-4A89-8A61-ED67BF8647AC}" type="datetimeFigureOut">
              <a:rPr kumimoji="1" lang="ja-JP" altLang="en-US" smtClean="0"/>
              <a:t>2021/3/19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84B9800-0569-434B-B8C5-2BB5FD01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E846A22-93DA-4C5E-BE5D-A87D32ED6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98F8B-B36B-47F6-8F89-EF9D2F949C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531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69214C3-719B-4B10-9DE8-7079F119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63D8105-8C68-41A7-A946-A09BACFF3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95F6F1-B5C7-49A4-8150-9838BCF81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C0356-B684-4A89-8A61-ED67BF8647AC}" type="datetimeFigureOut">
              <a:rPr kumimoji="1" lang="ja-JP" altLang="en-US" smtClean="0"/>
              <a:t>2021/3/19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A6E70A-93FD-4D6A-B6BC-8DEA0CC22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FDA2F5-700E-4CF3-9E9C-D323FAABD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98F8B-B36B-47F6-8F89-EF9D2F949C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96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ublicdomainq.net/light-bulb-0013709/" TargetMode="Externa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ublicdomainq.net/light-bulb-0013709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ublicdomainq.net/light-bulb-0013709/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ublicdomainq.net/light-bulb-0013709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63992C0-8E41-4598-B008-EC23ED62C9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b="857"/>
          <a:stretch/>
        </p:blipFill>
        <p:spPr>
          <a:xfrm>
            <a:off x="286551" y="426625"/>
            <a:ext cx="7268345" cy="637630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773E6CD-5EE4-4C26-851A-5D4EF1F21E60}"/>
              </a:ext>
            </a:extLst>
          </p:cNvPr>
          <p:cNvSpPr/>
          <p:nvPr/>
        </p:nvSpPr>
        <p:spPr>
          <a:xfrm>
            <a:off x="4752271" y="5557378"/>
            <a:ext cx="3414118" cy="10092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4F0FC7-939C-4C74-A95E-4CD9050A4FD7}"/>
              </a:ext>
            </a:extLst>
          </p:cNvPr>
          <p:cNvSpPr/>
          <p:nvPr/>
        </p:nvSpPr>
        <p:spPr>
          <a:xfrm>
            <a:off x="4383578" y="5853061"/>
            <a:ext cx="3414118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568761C-7772-4143-A984-99C0AF65A8AE}"/>
              </a:ext>
            </a:extLst>
          </p:cNvPr>
          <p:cNvSpPr/>
          <p:nvPr/>
        </p:nvSpPr>
        <p:spPr>
          <a:xfrm>
            <a:off x="-1" y="699514"/>
            <a:ext cx="8336099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02"/>
            </a:avLst>
          </a:prstGeom>
          <a:solidFill>
            <a:srgbClr val="0CE8A4"/>
          </a:solidFill>
          <a:ln>
            <a:solidFill>
              <a:srgbClr val="0CE8A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286563" y="266612"/>
            <a:ext cx="116188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話し方・コミュニケーションが向上する！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声磨きの効果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>
            <a:off x="5502401" y="2424096"/>
            <a:ext cx="66895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＼協会代表・佐藤恵が解説／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6CA35EC-882F-4C3C-BC67-9DCDDEBB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83" y="2508911"/>
            <a:ext cx="6938173" cy="42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0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0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1399845" y="398978"/>
            <a:ext cx="93923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＼アクティブシニア必見！／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>
            <a:off x="3574909" y="1627592"/>
            <a:ext cx="7539487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コロナ禍で</a:t>
            </a:r>
            <a:endParaRPr lang="en-US" altLang="ja-JP" sz="7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カラオケ以外で</a:t>
            </a:r>
            <a:endParaRPr lang="en-US" altLang="ja-JP" sz="7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のどを鍛える方法</a:t>
            </a:r>
            <a:endParaRPr lang="en-US" altLang="ja-JP" sz="7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とは？？</a:t>
            </a:r>
            <a:endParaRPr lang="en-US" altLang="ja-JP" sz="7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962904-EA23-4535-BFD1-510D91A38A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4" t="624" r="21727"/>
          <a:stretch/>
        </p:blipFill>
        <p:spPr>
          <a:xfrm>
            <a:off x="59688" y="1314072"/>
            <a:ext cx="5081655" cy="5419166"/>
          </a:xfrm>
          <a:prstGeom prst="rect">
            <a:avLst/>
          </a:prstGeom>
        </p:spPr>
      </p:pic>
      <p:pic>
        <p:nvPicPr>
          <p:cNvPr id="1026" name="Picture 2" descr="カラオケの軽快な歌の無料イラスト素材｜イラストイメージ">
            <a:extLst>
              <a:ext uri="{FF2B5EF4-FFF2-40B4-BE49-F238E27FC236}">
                <a16:creationId xmlns:a16="http://schemas.microsoft.com/office/drawing/2014/main" id="{6947A074-CD9A-4F98-8F84-BBEB2E5F6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17553" r="990" b="14410"/>
          <a:stretch/>
        </p:blipFill>
        <p:spPr bwMode="auto">
          <a:xfrm>
            <a:off x="9237899" y="4959802"/>
            <a:ext cx="2550708" cy="17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107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92040F3-78BE-4741-9311-71BC46A28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39" y="-9455"/>
            <a:ext cx="12314517" cy="6936465"/>
          </a:xfrm>
          <a:prstGeom prst="rect">
            <a:avLst/>
          </a:prstGeom>
        </p:spPr>
      </p:pic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03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52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773E6CD-5EE4-4C26-851A-5D4EF1F21E60}"/>
              </a:ext>
            </a:extLst>
          </p:cNvPr>
          <p:cNvSpPr/>
          <p:nvPr/>
        </p:nvSpPr>
        <p:spPr>
          <a:xfrm>
            <a:off x="4752271" y="5557378"/>
            <a:ext cx="1799816" cy="10092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4F0FC7-939C-4C74-A95E-4CD9050A4FD7}"/>
              </a:ext>
            </a:extLst>
          </p:cNvPr>
          <p:cNvSpPr/>
          <p:nvPr/>
        </p:nvSpPr>
        <p:spPr>
          <a:xfrm>
            <a:off x="4413727" y="5853061"/>
            <a:ext cx="1985539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568761C-7772-4143-A984-99C0AF65A8AE}"/>
              </a:ext>
            </a:extLst>
          </p:cNvPr>
          <p:cNvSpPr/>
          <p:nvPr/>
        </p:nvSpPr>
        <p:spPr>
          <a:xfrm>
            <a:off x="209549" y="699514"/>
            <a:ext cx="8126549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301785" y="291332"/>
            <a:ext cx="115884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オ</a:t>
            </a:r>
            <a:r>
              <a:rPr lang="ja-JP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8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ン</a:t>
            </a:r>
            <a:r>
              <a:rPr lang="ja-JP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8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ラ</a:t>
            </a:r>
            <a:r>
              <a:rPr lang="ja-JP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8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イ</a:t>
            </a:r>
            <a:r>
              <a:rPr lang="ja-JP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8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ン</a:t>
            </a:r>
            <a:r>
              <a:rPr lang="ja-JP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8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会</a:t>
            </a:r>
            <a:r>
              <a:rPr lang="ja-JP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8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議</a:t>
            </a:r>
            <a:r>
              <a:rPr lang="ja-JP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8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</a:t>
            </a:r>
            <a:r>
              <a:rPr lang="ja-JP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8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コ</a:t>
            </a:r>
            <a:r>
              <a:rPr lang="ja-JP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8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ツ！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>
            <a:off x="4209445" y="1909169"/>
            <a:ext cx="78606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対面のようにスムーズに</a:t>
            </a:r>
            <a:endParaRPr lang="en-US" altLang="ja-JP" sz="5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0CE8A4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会話をする方法とは？？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AA0F4C5-238C-47A7-AD9C-46FEC7B4D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32141" r="12801" b="11702"/>
          <a:stretch/>
        </p:blipFill>
        <p:spPr>
          <a:xfrm>
            <a:off x="7743" y="2786332"/>
            <a:ext cx="6647607" cy="3955250"/>
          </a:xfrm>
          <a:prstGeom prst="rect">
            <a:avLst/>
          </a:prstGeom>
        </p:spPr>
      </p:pic>
      <p:pic>
        <p:nvPicPr>
          <p:cNvPr id="2050" name="Picture 2" descr="zoom無料オンライン相談 ◇準備中◇ | 要町千川のアパートマンション ...">
            <a:extLst>
              <a:ext uri="{FF2B5EF4-FFF2-40B4-BE49-F238E27FC236}">
                <a16:creationId xmlns:a16="http://schemas.microsoft.com/office/drawing/2014/main" id="{F6374100-599F-4F1A-B920-E22784D28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13933" r="25380" b="12105"/>
          <a:stretch/>
        </p:blipFill>
        <p:spPr bwMode="auto">
          <a:xfrm>
            <a:off x="5699158" y="3790696"/>
            <a:ext cx="2877824" cy="285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ノートパソコン（シルバー）のイラスト | 無料のフリー素材 イラストエイト">
            <a:extLst>
              <a:ext uri="{FF2B5EF4-FFF2-40B4-BE49-F238E27FC236}">
                <a16:creationId xmlns:a16="http://schemas.microsoft.com/office/drawing/2014/main" id="{538121F2-B649-46ED-AE75-09827515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48" y="3859031"/>
            <a:ext cx="3371286" cy="29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8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B6FE231-20E4-4BF0-8619-419C2C319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"/>
          <a:stretch/>
        </p:blipFill>
        <p:spPr>
          <a:xfrm>
            <a:off x="87682" y="116418"/>
            <a:ext cx="5220173" cy="6625164"/>
          </a:xfrm>
          <a:prstGeom prst="rect">
            <a:avLst/>
          </a:prstGeom>
        </p:spPr>
      </p:pic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5238389" y="491238"/>
            <a:ext cx="702307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highlight>
                  <a:srgbClr val="FFFF00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日常でむせやすい方</a:t>
            </a:r>
            <a:endParaRPr lang="en-US" altLang="ja-JP" sz="60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highlight>
                <a:srgbClr val="FFFF00"/>
              </a:highligh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6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highlight>
                  <a:srgbClr val="FFFF00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必見！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>
            <a:off x="5646432" y="3276457"/>
            <a:ext cx="6206991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6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嚥下（えんげ）と</a:t>
            </a:r>
            <a:endParaRPr lang="en-US" altLang="ja-JP" sz="6600" dirty="0">
              <a:ln w="1270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6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発声のしくみ</a:t>
            </a:r>
            <a:endParaRPr lang="en-US" altLang="ja-JP" sz="6600" dirty="0">
              <a:ln w="1270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6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を徹底解説！</a:t>
            </a:r>
          </a:p>
        </p:txBody>
      </p:sp>
    </p:spTree>
    <p:extLst>
      <p:ext uri="{BB962C8B-B14F-4D97-AF65-F5344CB8AC3E}">
        <p14:creationId xmlns:p14="http://schemas.microsoft.com/office/powerpoint/2010/main" val="1672479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773E6CD-5EE4-4C26-851A-5D4EF1F21E60}"/>
              </a:ext>
            </a:extLst>
          </p:cNvPr>
          <p:cNvSpPr/>
          <p:nvPr/>
        </p:nvSpPr>
        <p:spPr>
          <a:xfrm>
            <a:off x="4752271" y="5557378"/>
            <a:ext cx="1799816" cy="10092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4F0FC7-939C-4C74-A95E-4CD9050A4FD7}"/>
              </a:ext>
            </a:extLst>
          </p:cNvPr>
          <p:cNvSpPr/>
          <p:nvPr/>
        </p:nvSpPr>
        <p:spPr>
          <a:xfrm>
            <a:off x="4413727" y="5853061"/>
            <a:ext cx="1985539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2566828" y="116418"/>
            <a:ext cx="705834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もう失敗しない！</a:t>
            </a:r>
            <a:endParaRPr lang="en-US" altLang="ja-JP" sz="6000" dirty="0">
              <a:ln w="22225">
                <a:solidFill>
                  <a:schemeClr val="accent2"/>
                </a:solidFill>
                <a:prstDash val="solid"/>
              </a:ln>
              <a:solidFill>
                <a:srgbClr val="0CE8A4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6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ガチャ切りされない！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>
            <a:off x="3811122" y="3016513"/>
            <a:ext cx="786068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テレアポ成功</a:t>
            </a:r>
            <a:endParaRPr lang="en-US" altLang="ja-JP" sz="9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9600" b="1" dirty="0">
                <a:ln w="12700">
                  <a:solidFill>
                    <a:schemeClr val="tx1"/>
                  </a:solidFill>
                  <a:prstDash val="solid"/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の秘訣とは？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02FA45-E2EF-43B3-ABCD-1849F5072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063" y="-68216"/>
            <a:ext cx="5110299" cy="6809798"/>
          </a:xfrm>
          <a:prstGeom prst="rect">
            <a:avLst/>
          </a:prstGeom>
        </p:spPr>
      </p:pic>
      <p:pic>
        <p:nvPicPr>
          <p:cNvPr id="3074" name="Picture 2" descr="テレフォン・オペレーターのイラスト | かわいいフリー素材集 いらすとや">
            <a:extLst>
              <a:ext uri="{FF2B5EF4-FFF2-40B4-BE49-F238E27FC236}">
                <a16:creationId xmlns:a16="http://schemas.microsoft.com/office/drawing/2014/main" id="{B77479C2-B807-4997-86AD-1E33796BB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276">
            <a:off x="9475753" y="317473"/>
            <a:ext cx="2221893" cy="246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7C87A08-1CE2-4A92-A2D9-2378E0F36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5929" y="544052"/>
            <a:ext cx="1239738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09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AEEC268-A12C-4D5E-8850-53427C8D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4" y="103707"/>
            <a:ext cx="12017877" cy="66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 rot="975419">
            <a:off x="5162361" y="751912"/>
            <a:ext cx="708238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4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／</a:t>
            </a:r>
            <a:endParaRPr lang="en-US" altLang="ja-JP" sz="48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4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コロナ禍で注目を集める！</a:t>
            </a:r>
            <a:endParaRPr lang="en-US" altLang="ja-JP" sz="48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＼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298248-EE1E-4AAC-AADB-ACEFA4C070F7}"/>
              </a:ext>
            </a:extLst>
          </p:cNvPr>
          <p:cNvSpPr/>
          <p:nvPr/>
        </p:nvSpPr>
        <p:spPr>
          <a:xfrm>
            <a:off x="146649" y="4651987"/>
            <a:ext cx="934903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6000" dirty="0">
                <a:ln w="22225">
                  <a:solidFill>
                    <a:srgbClr val="FF0066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『</a:t>
            </a:r>
            <a:r>
              <a:rPr lang="ja-JP" altLang="en-US" sz="6000" dirty="0">
                <a:ln w="22225">
                  <a:solidFill>
                    <a:srgbClr val="FF0066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インストラクター養成講座</a:t>
            </a:r>
            <a:r>
              <a:rPr lang="en-US" altLang="ja-JP" sz="6000" dirty="0">
                <a:ln w="22225">
                  <a:solidFill>
                    <a:srgbClr val="FF0066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』</a:t>
            </a:r>
          </a:p>
          <a:p>
            <a:pPr algn="ctr"/>
            <a:r>
              <a:rPr lang="ja-JP" altLang="en-US" sz="6000" dirty="0">
                <a:ln w="22225">
                  <a:solidFill>
                    <a:srgbClr val="FF0066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受講の動機に迫る！！</a:t>
            </a:r>
          </a:p>
        </p:txBody>
      </p:sp>
    </p:spTree>
    <p:extLst>
      <p:ext uri="{BB962C8B-B14F-4D97-AF65-F5344CB8AC3E}">
        <p14:creationId xmlns:p14="http://schemas.microsoft.com/office/powerpoint/2010/main" val="598023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4C7CA4CF-D0E3-4778-8F81-F01388A46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9" y="-486092"/>
            <a:ext cx="11949344" cy="7428817"/>
          </a:xfrm>
          <a:prstGeom prst="rect">
            <a:avLst/>
          </a:prstGeom>
        </p:spPr>
      </p:pic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CC8C692-504D-4B47-93CA-CA2783C0A127}"/>
              </a:ext>
            </a:extLst>
          </p:cNvPr>
          <p:cNvSpPr/>
          <p:nvPr/>
        </p:nvSpPr>
        <p:spPr>
          <a:xfrm rot="479940">
            <a:off x="5454314" y="685429"/>
            <a:ext cx="449035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6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／</a:t>
            </a:r>
            <a:endParaRPr lang="en-US" altLang="ja-JP" sz="6000" b="1" dirty="0">
              <a:ln w="9525">
                <a:solidFill>
                  <a:srgbClr val="FFFF00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受講者の声</a:t>
            </a:r>
            <a:endParaRPr lang="en-US" altLang="ja-JP" sz="6000" b="1" dirty="0">
              <a:ln w="9525">
                <a:solidFill>
                  <a:srgbClr val="FFFF00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第三弾！</a:t>
            </a:r>
            <a:endParaRPr lang="en-US" altLang="ja-JP" sz="6000" b="1" dirty="0">
              <a:ln w="9525">
                <a:solidFill>
                  <a:srgbClr val="FFFF00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＼</a:t>
            </a:r>
            <a:endParaRPr lang="ja-JP" altLang="en-US" sz="6000" b="1" dirty="0">
              <a:ln w="9525">
                <a:solidFill>
                  <a:srgbClr val="FFFF00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E7C00D6-B54E-4375-A0D3-43607B2E2B7B}"/>
              </a:ext>
            </a:extLst>
          </p:cNvPr>
          <p:cNvSpPr/>
          <p:nvPr/>
        </p:nvSpPr>
        <p:spPr>
          <a:xfrm>
            <a:off x="2486042" y="4342025"/>
            <a:ext cx="7096815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FF"/>
                </a:solidFill>
                <a:highlight>
                  <a:srgbClr val="FFFF00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体験レッスンでの気づき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FFFF"/>
              </a:solidFill>
              <a:highlight>
                <a:srgbClr val="FFFF00"/>
              </a:highligh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4000" b="1" i="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FF"/>
                </a:solidFill>
                <a:effectLst/>
                <a:highlight>
                  <a:srgbClr val="FFFF00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＆</a:t>
            </a:r>
            <a:endParaRPr lang="en-US" altLang="ja-JP" sz="4000" b="1" i="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FFFF"/>
              </a:solidFill>
              <a:effectLst/>
              <a:highlight>
                <a:srgbClr val="FFFF00"/>
              </a:highligh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FF"/>
                </a:solidFill>
                <a:highlight>
                  <a:srgbClr val="FFFF00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なりたい理想の自分</a:t>
            </a:r>
            <a:endParaRPr lang="en-US" altLang="ja-JP" sz="5400" b="1" i="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FFFF"/>
              </a:solidFill>
              <a:effectLst/>
              <a:highlight>
                <a:srgbClr val="FFFF00"/>
              </a:highligh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2986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カラフルな波打つ楽譜の音符のフリーダウンロード画像｜ii | 音符 ...">
            <a:extLst>
              <a:ext uri="{FF2B5EF4-FFF2-40B4-BE49-F238E27FC236}">
                <a16:creationId xmlns:a16="http://schemas.microsoft.com/office/drawing/2014/main" id="{08AEF374-49E5-4C28-BDA8-43FD9EE62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67" y="2465016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B1AC0E2-CE57-45C6-8EDD-930B42132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5" t="1213" r="12139"/>
          <a:stretch/>
        </p:blipFill>
        <p:spPr>
          <a:xfrm>
            <a:off x="5098211" y="1565899"/>
            <a:ext cx="7093789" cy="5204264"/>
          </a:xfrm>
          <a:prstGeom prst="rect">
            <a:avLst/>
          </a:prstGeom>
        </p:spPr>
      </p:pic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41F6214-D76E-4101-8387-B5B22F556DB8}"/>
              </a:ext>
            </a:extLst>
          </p:cNvPr>
          <p:cNvSpPr/>
          <p:nvPr/>
        </p:nvSpPr>
        <p:spPr>
          <a:xfrm>
            <a:off x="316302" y="370066"/>
            <a:ext cx="1197346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6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赤ちゃん</a:t>
            </a:r>
            <a:r>
              <a:rPr lang="ja-JP" altLang="en-US" sz="6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</a:t>
            </a:r>
            <a:r>
              <a:rPr lang="ja-JP" altLang="en-US" sz="6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ことば</a:t>
            </a:r>
            <a:r>
              <a:rPr lang="ja-JP" altLang="en-US" sz="6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</a:t>
            </a:r>
            <a:r>
              <a:rPr lang="ja-JP" altLang="en-US" sz="6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発達</a:t>
            </a:r>
            <a:r>
              <a:rPr lang="ja-JP" altLang="en-US" sz="6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</a:t>
            </a:r>
            <a:r>
              <a:rPr lang="ja-JP" altLang="en-US" sz="6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育む</a:t>
            </a:r>
            <a:r>
              <a:rPr lang="ja-JP" altLang="en-US" sz="6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！</a:t>
            </a:r>
            <a:endParaRPr lang="en-US" altLang="ja-JP" sz="6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ED8C00B-68C7-43DD-BE0E-ED003E5992AC}"/>
              </a:ext>
            </a:extLst>
          </p:cNvPr>
          <p:cNvSpPr/>
          <p:nvPr/>
        </p:nvSpPr>
        <p:spPr>
          <a:xfrm>
            <a:off x="-97767" y="1613486"/>
            <a:ext cx="786068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ja-JP" altLang="en-US" sz="8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子育てママの</a:t>
            </a:r>
            <a:endParaRPr lang="en-US" altLang="ja-JP" sz="8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accent2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/>
            <a:r>
              <a:rPr lang="ja-JP" altLang="en-US" sz="8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声磨き♪</a:t>
            </a:r>
          </a:p>
        </p:txBody>
      </p:sp>
    </p:spTree>
    <p:extLst>
      <p:ext uri="{BB962C8B-B14F-4D97-AF65-F5344CB8AC3E}">
        <p14:creationId xmlns:p14="http://schemas.microsoft.com/office/powerpoint/2010/main" val="2994121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カラフルな波打つ楽譜の音符のフリーダウンロード画像｜ii | 音符 ...">
            <a:extLst>
              <a:ext uri="{FF2B5EF4-FFF2-40B4-BE49-F238E27FC236}">
                <a16:creationId xmlns:a16="http://schemas.microsoft.com/office/drawing/2014/main" id="{08AEF374-49E5-4C28-BDA8-43FD9EE62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67" y="2465016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4FF193A-5D55-4E6C-B16F-6D141CC722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" r="11984"/>
          <a:stretch/>
        </p:blipFill>
        <p:spPr>
          <a:xfrm>
            <a:off x="5861647" y="1719888"/>
            <a:ext cx="6369171" cy="5076917"/>
          </a:xfrm>
          <a:prstGeom prst="rect">
            <a:avLst/>
          </a:prstGeom>
        </p:spPr>
      </p:pic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41F6214-D76E-4101-8387-B5B22F556DB8}"/>
              </a:ext>
            </a:extLst>
          </p:cNvPr>
          <p:cNvSpPr/>
          <p:nvPr/>
        </p:nvSpPr>
        <p:spPr>
          <a:xfrm>
            <a:off x="609601" y="568958"/>
            <a:ext cx="7896045" cy="33547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9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親子</a:t>
            </a:r>
            <a:r>
              <a:rPr lang="ja-JP" altLang="en-US" sz="9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</a:t>
            </a:r>
            <a:r>
              <a:rPr lang="ja-JP" altLang="en-US" sz="9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声磨き</a:t>
            </a:r>
            <a:endParaRPr lang="en-US" altLang="ja-JP" sz="96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endParaRPr lang="en-US" altLang="ja-JP" sz="14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9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トレーニング</a:t>
            </a:r>
            <a:r>
              <a:rPr lang="ja-JP" altLang="en-US" sz="9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！</a:t>
            </a:r>
            <a:endParaRPr lang="en-US" altLang="ja-JP" sz="9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1991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A654B96-E32A-4F49-9C12-6CC4AAA8C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690" y="2066030"/>
            <a:ext cx="6363674" cy="4709776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568761C-7772-4143-A984-99C0AF65A8AE}"/>
              </a:ext>
            </a:extLst>
          </p:cNvPr>
          <p:cNvSpPr/>
          <p:nvPr/>
        </p:nvSpPr>
        <p:spPr>
          <a:xfrm>
            <a:off x="209549" y="699514"/>
            <a:ext cx="8126549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B07BD7"/>
          </a:solidFill>
          <a:ln>
            <a:solidFill>
              <a:srgbClr val="B07BD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>
            <a:off x="3577701" y="2287549"/>
            <a:ext cx="828060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ちょっとした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工夫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</a:t>
            </a:r>
            <a:endParaRPr lang="en-US" altLang="ja-JP" sz="7200" b="1" dirty="0">
              <a:ln w="12700">
                <a:solidFill>
                  <a:schemeClr val="tx1"/>
                </a:solidFill>
                <a:prstDash val="solid"/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説明上手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になれる</a:t>
            </a:r>
            <a:endParaRPr lang="en-US" altLang="ja-JP" sz="7200" b="1" dirty="0">
              <a:ln w="12700">
                <a:solidFill>
                  <a:schemeClr val="tx1"/>
                </a:solidFill>
                <a:prstDash val="solid"/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コミュニケーション術</a:t>
            </a:r>
            <a:endParaRPr lang="ja-JP" altLang="en-US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EF6CA12-8355-4F78-BDBC-33368A8133CE}"/>
              </a:ext>
            </a:extLst>
          </p:cNvPr>
          <p:cNvSpPr/>
          <p:nvPr/>
        </p:nvSpPr>
        <p:spPr>
          <a:xfrm>
            <a:off x="408636" y="420499"/>
            <a:ext cx="112149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＼話し下手な方必見／</a:t>
            </a:r>
            <a:endParaRPr lang="ja-JP" alt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93B3646-EA9B-4599-95F6-8326DE760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7673" y="1867049"/>
            <a:ext cx="1239738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4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02"/>
            </a:avLst>
          </a:prstGeom>
          <a:solidFill>
            <a:srgbClr val="0CE8A4"/>
          </a:solidFill>
          <a:ln>
            <a:solidFill>
              <a:srgbClr val="0CE8A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06F6F05-1594-4B9E-8C48-E315D01D0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25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太陽・晴れのイラスト | 無料のフリー素材 イラストエイト">
            <a:extLst>
              <a:ext uri="{FF2B5EF4-FFF2-40B4-BE49-F238E27FC236}">
                <a16:creationId xmlns:a16="http://schemas.microsoft.com/office/drawing/2014/main" id="{0D904E84-768D-4DB9-A4EE-DDE75636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937" y="235692"/>
            <a:ext cx="2747308" cy="25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雨天（雨の天気）マークのイラスト | 鉄柱, 雨, Lp デザイン">
            <a:extLst>
              <a:ext uri="{FF2B5EF4-FFF2-40B4-BE49-F238E27FC236}">
                <a16:creationId xmlns:a16="http://schemas.microsoft.com/office/drawing/2014/main" id="{81D6985A-BDAA-41F4-B81E-34A8D4D2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056" y="235692"/>
            <a:ext cx="2564980" cy="27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シンプルなマスクのイラスト01 | 無料イラスト素材｜素材ラボ">
            <a:extLst>
              <a:ext uri="{FF2B5EF4-FFF2-40B4-BE49-F238E27FC236}">
                <a16:creationId xmlns:a16="http://schemas.microsoft.com/office/drawing/2014/main" id="{91200C5D-BD4A-4032-B2C1-CE2AE4AB3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397" y="4373171"/>
            <a:ext cx="1598067" cy="159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33D65E7-03D9-46A5-8996-F4494CC97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693" y="1659923"/>
            <a:ext cx="6830213" cy="5125619"/>
          </a:xfrm>
          <a:prstGeom prst="rect">
            <a:avLst/>
          </a:prstGeom>
        </p:spPr>
      </p:pic>
      <p:sp>
        <p:nvSpPr>
          <p:cNvPr id="7" name="フレーム 6">
            <a:extLst>
              <a:ext uri="{FF2B5EF4-FFF2-40B4-BE49-F238E27FC236}">
                <a16:creationId xmlns:a16="http://schemas.microsoft.com/office/drawing/2014/main" id="{5B7F28DA-E938-4075-977E-BD3C608F7D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579"/>
            </a:avLst>
          </a:prstGeom>
          <a:solidFill>
            <a:srgbClr val="E6E60E"/>
          </a:solidFill>
          <a:ln>
            <a:solidFill>
              <a:srgbClr val="E6E60E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43AA7D7-4B47-46DD-9984-E27D2C1BABB5}"/>
              </a:ext>
            </a:extLst>
          </p:cNvPr>
          <p:cNvSpPr/>
          <p:nvPr/>
        </p:nvSpPr>
        <p:spPr>
          <a:xfrm>
            <a:off x="2134017" y="470745"/>
            <a:ext cx="792396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コロナに負けるな！</a:t>
            </a:r>
            <a:endParaRPr lang="en-US" altLang="ja-JP" sz="60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0CE8A4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梅雨・猛暑を乗り切る！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A1AC9E4-2ECC-4F14-944A-504BC4D7385A}"/>
              </a:ext>
            </a:extLst>
          </p:cNvPr>
          <p:cNvSpPr/>
          <p:nvPr/>
        </p:nvSpPr>
        <p:spPr>
          <a:xfrm>
            <a:off x="5044944" y="3429000"/>
            <a:ext cx="697658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マスクとの上手な</a:t>
            </a:r>
            <a:endParaRPr lang="en-US" altLang="ja-JP" sz="7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付き合い方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72076E-F1B1-4A0E-BE42-36F9907D663F}"/>
              </a:ext>
            </a:extLst>
          </p:cNvPr>
          <p:cNvSpPr/>
          <p:nvPr/>
        </p:nvSpPr>
        <p:spPr>
          <a:xfrm>
            <a:off x="4401566" y="5971238"/>
            <a:ext cx="405441" cy="293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0998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70269D-3FA9-46AC-B38E-91CCBB8A1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78" y="95095"/>
            <a:ext cx="4586288" cy="666780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63992C0-8E41-4598-B008-EC23ED62C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180" r="22929"/>
          <a:stretch/>
        </p:blipFill>
        <p:spPr>
          <a:xfrm>
            <a:off x="230054" y="874996"/>
            <a:ext cx="4732312" cy="589570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773E6CD-5EE4-4C26-851A-5D4EF1F21E60}"/>
              </a:ext>
            </a:extLst>
          </p:cNvPr>
          <p:cNvSpPr/>
          <p:nvPr/>
        </p:nvSpPr>
        <p:spPr>
          <a:xfrm>
            <a:off x="4211244" y="5446102"/>
            <a:ext cx="1799816" cy="10092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4F0FC7-939C-4C74-A95E-4CD9050A4FD7}"/>
              </a:ext>
            </a:extLst>
          </p:cNvPr>
          <p:cNvSpPr/>
          <p:nvPr/>
        </p:nvSpPr>
        <p:spPr>
          <a:xfrm>
            <a:off x="3844347" y="5882184"/>
            <a:ext cx="2304232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568761C-7772-4143-A984-99C0AF65A8AE}"/>
              </a:ext>
            </a:extLst>
          </p:cNvPr>
          <p:cNvSpPr/>
          <p:nvPr/>
        </p:nvSpPr>
        <p:spPr>
          <a:xfrm>
            <a:off x="64777" y="936849"/>
            <a:ext cx="5587402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0CE8A4"/>
          </a:solidFill>
          <a:ln>
            <a:solidFill>
              <a:srgbClr val="0CE8A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25207" y="125529"/>
            <a:ext cx="11226151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20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6565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「声磨きインストラクター」</a:t>
            </a:r>
            <a:r>
              <a:rPr lang="ja-JP" altLang="en-US" sz="280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6565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4000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に聞いてみた！</a:t>
            </a:r>
            <a:endParaRPr lang="ja-JP" altLang="en-US" sz="5000" dirty="0">
              <a:ln w="22225">
                <a:solidFill>
                  <a:srgbClr val="FFC000"/>
                </a:solidFill>
                <a:prstDash val="solid"/>
              </a:ln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 rot="21185179">
            <a:off x="-25118" y="1270592"/>
            <a:ext cx="5767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highlight>
                  <a:srgbClr val="99FFCC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なろうと思ったきっかけは？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98DA33-EEC0-4BA2-8224-5DC4C4E610E3}"/>
              </a:ext>
            </a:extLst>
          </p:cNvPr>
          <p:cNvSpPr/>
          <p:nvPr/>
        </p:nvSpPr>
        <p:spPr>
          <a:xfrm>
            <a:off x="8606388" y="5810310"/>
            <a:ext cx="274947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間瀬先生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A595A9C-5EC3-4877-86E0-DFF64ED66A08}"/>
              </a:ext>
            </a:extLst>
          </p:cNvPr>
          <p:cNvSpPr/>
          <p:nvPr/>
        </p:nvSpPr>
        <p:spPr>
          <a:xfrm rot="21113808">
            <a:off x="3454361" y="4294631"/>
            <a:ext cx="5767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highlight>
                  <a:srgbClr val="99FFCC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インストラクターのやりがいは？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DC4A660-D6A6-4AC3-9E6C-F9973EED4E86}"/>
              </a:ext>
            </a:extLst>
          </p:cNvPr>
          <p:cNvSpPr/>
          <p:nvPr/>
        </p:nvSpPr>
        <p:spPr>
          <a:xfrm rot="281259">
            <a:off x="3700529" y="2424233"/>
            <a:ext cx="46561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highlight>
                  <a:srgbClr val="99FFCC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講座のよかった点は？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EEDC56C-FE49-463A-9541-B0D696358457}"/>
              </a:ext>
            </a:extLst>
          </p:cNvPr>
          <p:cNvSpPr/>
          <p:nvPr/>
        </p:nvSpPr>
        <p:spPr>
          <a:xfrm rot="335218">
            <a:off x="2931097" y="5726450"/>
            <a:ext cx="5767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highlight>
                  <a:srgbClr val="99FFCC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初心者でも大丈夫？</a:t>
            </a:r>
          </a:p>
        </p:txBody>
      </p:sp>
    </p:spTree>
    <p:extLst>
      <p:ext uri="{BB962C8B-B14F-4D97-AF65-F5344CB8AC3E}">
        <p14:creationId xmlns:p14="http://schemas.microsoft.com/office/powerpoint/2010/main" val="2836460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290A2D5-A5E0-4F3C-B846-B668E4A62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04" y="125529"/>
            <a:ext cx="4955207" cy="66069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63992C0-8E41-4598-B008-EC23ED62C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180" r="22929"/>
          <a:stretch/>
        </p:blipFill>
        <p:spPr>
          <a:xfrm>
            <a:off x="230054" y="874996"/>
            <a:ext cx="4732312" cy="589570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773E6CD-5EE4-4C26-851A-5D4EF1F21E60}"/>
              </a:ext>
            </a:extLst>
          </p:cNvPr>
          <p:cNvSpPr/>
          <p:nvPr/>
        </p:nvSpPr>
        <p:spPr>
          <a:xfrm>
            <a:off x="4211244" y="5446102"/>
            <a:ext cx="1799816" cy="10092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4F0FC7-939C-4C74-A95E-4CD9050A4FD7}"/>
              </a:ext>
            </a:extLst>
          </p:cNvPr>
          <p:cNvSpPr/>
          <p:nvPr/>
        </p:nvSpPr>
        <p:spPr>
          <a:xfrm>
            <a:off x="3844347" y="5882184"/>
            <a:ext cx="2304232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568761C-7772-4143-A984-99C0AF65A8AE}"/>
              </a:ext>
            </a:extLst>
          </p:cNvPr>
          <p:cNvSpPr/>
          <p:nvPr/>
        </p:nvSpPr>
        <p:spPr>
          <a:xfrm>
            <a:off x="64777" y="936849"/>
            <a:ext cx="5587402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0CE8A4"/>
          </a:solidFill>
          <a:ln>
            <a:solidFill>
              <a:srgbClr val="0CE8A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25207" y="125529"/>
            <a:ext cx="11226151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2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99FF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「声磨きインストラクター」</a:t>
            </a:r>
            <a:r>
              <a:rPr lang="ja-JP" altLang="en-US" sz="28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99FF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40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に聞いてみた！</a:t>
            </a:r>
            <a:endParaRPr lang="ja-JP" altLang="en-US" sz="500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 rot="21185179">
            <a:off x="-25118" y="1270592"/>
            <a:ext cx="5767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00FFFF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なろうと思ったきっかけは？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A595A9C-5EC3-4877-86E0-DFF64ED66A08}"/>
              </a:ext>
            </a:extLst>
          </p:cNvPr>
          <p:cNvSpPr/>
          <p:nvPr/>
        </p:nvSpPr>
        <p:spPr>
          <a:xfrm rot="21113808">
            <a:off x="3454361" y="4294631"/>
            <a:ext cx="5767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00FFFF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インストラクターのやりがいは？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DC4A660-D6A6-4AC3-9E6C-F9973EED4E86}"/>
              </a:ext>
            </a:extLst>
          </p:cNvPr>
          <p:cNvSpPr/>
          <p:nvPr/>
        </p:nvSpPr>
        <p:spPr>
          <a:xfrm rot="281259">
            <a:off x="3700529" y="2424233"/>
            <a:ext cx="46561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00FFFF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講座のよかった点は？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EEDC56C-FE49-463A-9541-B0D696358457}"/>
              </a:ext>
            </a:extLst>
          </p:cNvPr>
          <p:cNvSpPr/>
          <p:nvPr/>
        </p:nvSpPr>
        <p:spPr>
          <a:xfrm rot="335218">
            <a:off x="2931097" y="5726450"/>
            <a:ext cx="5767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00FFFF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初心者でも大丈夫？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2D218E9-63FA-4639-9358-AB664B0DE401}"/>
              </a:ext>
            </a:extLst>
          </p:cNvPr>
          <p:cNvSpPr/>
          <p:nvPr/>
        </p:nvSpPr>
        <p:spPr>
          <a:xfrm>
            <a:off x="8508510" y="5697126"/>
            <a:ext cx="2967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99FFCC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日向先生</a:t>
            </a:r>
            <a:endParaRPr lang="ja-JP" altLang="en-US" sz="5400" b="1" cap="none" spc="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99FF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113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532DA62-5203-4B45-BD83-BDC9E3A70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97" y="89650"/>
            <a:ext cx="4982115" cy="664282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63992C0-8E41-4598-B008-EC23ED62C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180" r="22929"/>
          <a:stretch/>
        </p:blipFill>
        <p:spPr>
          <a:xfrm>
            <a:off x="230054" y="874996"/>
            <a:ext cx="4732312" cy="589570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773E6CD-5EE4-4C26-851A-5D4EF1F21E60}"/>
              </a:ext>
            </a:extLst>
          </p:cNvPr>
          <p:cNvSpPr/>
          <p:nvPr/>
        </p:nvSpPr>
        <p:spPr>
          <a:xfrm>
            <a:off x="4211244" y="5446102"/>
            <a:ext cx="1799816" cy="10092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4F0FC7-939C-4C74-A95E-4CD9050A4FD7}"/>
              </a:ext>
            </a:extLst>
          </p:cNvPr>
          <p:cNvSpPr/>
          <p:nvPr/>
        </p:nvSpPr>
        <p:spPr>
          <a:xfrm>
            <a:off x="3844347" y="5882184"/>
            <a:ext cx="2304232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568761C-7772-4143-A984-99C0AF65A8AE}"/>
              </a:ext>
            </a:extLst>
          </p:cNvPr>
          <p:cNvSpPr/>
          <p:nvPr/>
        </p:nvSpPr>
        <p:spPr>
          <a:xfrm>
            <a:off x="64777" y="936849"/>
            <a:ext cx="5587402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0CE8A4"/>
          </a:solidFill>
          <a:ln>
            <a:solidFill>
              <a:srgbClr val="0CE8A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282285" y="125529"/>
            <a:ext cx="104695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99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「声磨きインストラクター」</a:t>
            </a:r>
            <a:r>
              <a:rPr lang="ja-JP" altLang="en-US" sz="24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99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40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に聞いてみた！</a:t>
            </a:r>
            <a:endParaRPr lang="ja-JP" altLang="en-US" sz="500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 rot="21185179">
            <a:off x="-25118" y="1270592"/>
            <a:ext cx="5767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FF6565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なろうと思ったきっかけは？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A595A9C-5EC3-4877-86E0-DFF64ED66A08}"/>
              </a:ext>
            </a:extLst>
          </p:cNvPr>
          <p:cNvSpPr/>
          <p:nvPr/>
        </p:nvSpPr>
        <p:spPr>
          <a:xfrm rot="21113808">
            <a:off x="3454361" y="4294631"/>
            <a:ext cx="5767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FF6565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インストラクターのやりがいは？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DC4A660-D6A6-4AC3-9E6C-F9973EED4E86}"/>
              </a:ext>
            </a:extLst>
          </p:cNvPr>
          <p:cNvSpPr/>
          <p:nvPr/>
        </p:nvSpPr>
        <p:spPr>
          <a:xfrm rot="281259">
            <a:off x="3700529" y="2424233"/>
            <a:ext cx="46561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FF6565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講座のよかった点は？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EEDC56C-FE49-463A-9541-B0D696358457}"/>
              </a:ext>
            </a:extLst>
          </p:cNvPr>
          <p:cNvSpPr/>
          <p:nvPr/>
        </p:nvSpPr>
        <p:spPr>
          <a:xfrm rot="335218">
            <a:off x="2931097" y="5726450"/>
            <a:ext cx="5767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FF6565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初心者でも大丈夫？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2D218E9-63FA-4639-9358-AB664B0DE401}"/>
              </a:ext>
            </a:extLst>
          </p:cNvPr>
          <p:cNvSpPr/>
          <p:nvPr/>
        </p:nvSpPr>
        <p:spPr>
          <a:xfrm>
            <a:off x="8508511" y="5697126"/>
            <a:ext cx="2967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99CC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野田先生</a:t>
            </a:r>
            <a:endParaRPr lang="ja-JP" altLang="en-US" sz="5400" b="1" cap="none" spc="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99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8093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手書き風！ かわいい♪キラキラ！ 素材（png / 透過) 無料 イラスト ...">
            <a:extLst>
              <a:ext uri="{FF2B5EF4-FFF2-40B4-BE49-F238E27FC236}">
                <a16:creationId xmlns:a16="http://schemas.microsoft.com/office/drawing/2014/main" id="{5D8D40EA-2956-4A95-9024-686B8898D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182" y="2879949"/>
            <a:ext cx="1922550" cy="19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4AFB6F8-702C-49AE-B8A8-1C05E800D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32" y="933994"/>
            <a:ext cx="6075292" cy="5831398"/>
          </a:xfrm>
          <a:prstGeom prst="rect">
            <a:avLst/>
          </a:prstGeom>
        </p:spPr>
      </p:pic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10C23AE-8B5E-4608-ACCF-87E9384D0169}"/>
              </a:ext>
            </a:extLst>
          </p:cNvPr>
          <p:cNvSpPr/>
          <p:nvPr/>
        </p:nvSpPr>
        <p:spPr>
          <a:xfrm rot="403456">
            <a:off x="329794" y="-177091"/>
            <a:ext cx="634271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ja-JP" altLang="en-US" sz="6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＼</a:t>
            </a:r>
            <a:endParaRPr lang="en-US" altLang="ja-JP" sz="60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6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話し方の改善</a:t>
            </a:r>
            <a:r>
              <a:rPr lang="ja-JP" altLang="en-US" sz="6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</a:t>
            </a:r>
            <a:endParaRPr lang="en-US" altLang="ja-JP" sz="600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6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悩んでいる方</a:t>
            </a:r>
            <a:r>
              <a:rPr lang="ja-JP" altLang="en-US" sz="6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へ！</a:t>
            </a:r>
            <a:endParaRPr lang="en-US" altLang="ja-JP" sz="600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/>
            <a:r>
              <a:rPr lang="ja-JP" altLang="en-US" sz="6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／</a:t>
            </a:r>
            <a:endParaRPr lang="en-US" altLang="ja-JP" sz="4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6C37A5-6216-4FE5-9F50-E93BB7095D21}"/>
              </a:ext>
            </a:extLst>
          </p:cNvPr>
          <p:cNvSpPr/>
          <p:nvPr/>
        </p:nvSpPr>
        <p:spPr>
          <a:xfrm>
            <a:off x="541955" y="4258277"/>
            <a:ext cx="726352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堂々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と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主張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できる</a:t>
            </a:r>
            <a:endParaRPr lang="en-US" altLang="ja-JP" sz="7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自分になれる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方法</a:t>
            </a:r>
          </a:p>
        </p:txBody>
      </p:sp>
      <p:pic>
        <p:nvPicPr>
          <p:cNvPr id="1026" name="Picture 2" descr="手書き風！ かわいい♪キラキラ！ 素材（png / 透過) 無料 イラスト ...">
            <a:extLst>
              <a:ext uri="{FF2B5EF4-FFF2-40B4-BE49-F238E27FC236}">
                <a16:creationId xmlns:a16="http://schemas.microsoft.com/office/drawing/2014/main" id="{C1C92ADC-47ED-4D52-AF79-7FE23785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566" y="288643"/>
            <a:ext cx="2591306" cy="259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195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FF0000"/>
          </a:solidFill>
          <a:ln>
            <a:solidFill>
              <a:srgbClr val="FF99C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10C23AE-8B5E-4608-ACCF-87E9384D0169}"/>
              </a:ext>
            </a:extLst>
          </p:cNvPr>
          <p:cNvSpPr/>
          <p:nvPr/>
        </p:nvSpPr>
        <p:spPr>
          <a:xfrm rot="20974414">
            <a:off x="3388447" y="124639"/>
            <a:ext cx="6342711" cy="326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／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ロッキーのテーマ曲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でやってみた！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＼</a:t>
            </a:r>
            <a:endParaRPr lang="en-US" altLang="ja-JP" sz="4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F29997E-309C-4991-A07A-39F6E7E92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278" y="3511710"/>
            <a:ext cx="2508598" cy="326461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A1019CF-E6E3-4480-8647-81546963F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24" b="11434"/>
          <a:stretch/>
        </p:blipFill>
        <p:spPr>
          <a:xfrm>
            <a:off x="84915" y="1409120"/>
            <a:ext cx="4570845" cy="5351457"/>
          </a:xfrm>
          <a:prstGeom prst="rect">
            <a:avLst/>
          </a:prstGeom>
        </p:spPr>
      </p:pic>
      <p:pic>
        <p:nvPicPr>
          <p:cNvPr id="11" name="Picture 2" descr="メラメラ燃える炎のイラスト02 | 無料のフリー素材 イラストエイト">
            <a:extLst>
              <a:ext uri="{FF2B5EF4-FFF2-40B4-BE49-F238E27FC236}">
                <a16:creationId xmlns:a16="http://schemas.microsoft.com/office/drawing/2014/main" id="{192FBE95-B891-4576-BEC8-8B66F7F5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729" y="841455"/>
            <a:ext cx="172974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6C37A5-6216-4FE5-9F50-E93BB7095D21}"/>
              </a:ext>
            </a:extLst>
          </p:cNvPr>
          <p:cNvSpPr/>
          <p:nvPr/>
        </p:nvSpPr>
        <p:spPr>
          <a:xfrm>
            <a:off x="4740675" y="4467232"/>
            <a:ext cx="467788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おうちで</a:t>
            </a:r>
            <a:endParaRPr lang="en-US" altLang="ja-JP" sz="6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声磨き体操</a:t>
            </a:r>
            <a:r>
              <a:rPr lang="en-US" altLang="ja-JP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!</a:t>
            </a:r>
            <a:endParaRPr lang="ja-JP" alt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5" name="Picture 2" descr="メラメラ燃える炎のイラスト02 | 無料のフリー素材 イラストエイト">
            <a:extLst>
              <a:ext uri="{FF2B5EF4-FFF2-40B4-BE49-F238E27FC236}">
                <a16:creationId xmlns:a16="http://schemas.microsoft.com/office/drawing/2014/main" id="{0BE006DD-5C10-4239-9F38-C75CAF2B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278">
            <a:off x="54850" y="104332"/>
            <a:ext cx="172974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205C434-084D-45DF-8962-E60858BD4009}"/>
              </a:ext>
            </a:extLst>
          </p:cNvPr>
          <p:cNvSpPr/>
          <p:nvPr/>
        </p:nvSpPr>
        <p:spPr>
          <a:xfrm>
            <a:off x="4185235" y="3851770"/>
            <a:ext cx="57887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声磨きインストラクターと一緒に</a:t>
            </a:r>
          </a:p>
        </p:txBody>
      </p:sp>
    </p:spTree>
    <p:extLst>
      <p:ext uri="{BB962C8B-B14F-4D97-AF65-F5344CB8AC3E}">
        <p14:creationId xmlns:p14="http://schemas.microsoft.com/office/powerpoint/2010/main" val="1498844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花、コスモス | 無料イラスト素材｜素材ラボ">
            <a:extLst>
              <a:ext uri="{FF2B5EF4-FFF2-40B4-BE49-F238E27FC236}">
                <a16:creationId xmlns:a16="http://schemas.microsoft.com/office/drawing/2014/main" id="{9AB041AB-019D-44A4-A4EC-F9A4DDE8B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745">
            <a:off x="5176145" y="4332233"/>
            <a:ext cx="2869946" cy="21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6C37A5-6216-4FE5-9F50-E93BB7095D21}"/>
              </a:ext>
            </a:extLst>
          </p:cNvPr>
          <p:cNvSpPr/>
          <p:nvPr/>
        </p:nvSpPr>
        <p:spPr>
          <a:xfrm>
            <a:off x="364860" y="2824457"/>
            <a:ext cx="777648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66AB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おうちで声磨き体操</a:t>
            </a:r>
            <a:r>
              <a:rPr lang="en-US" altLang="ja-JP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66AB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!</a:t>
            </a:r>
            <a:endParaRPr lang="ja-JP" alt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66ABD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9717A6A-D3A4-4F51-9302-ED9942E48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9528"/>
            <a:ext cx="6096000" cy="325298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DD01B0E-47C4-4EA1-9BEA-EEF71F015F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1828"/>
          <a:stretch/>
        </p:blipFill>
        <p:spPr>
          <a:xfrm>
            <a:off x="7213026" y="1496122"/>
            <a:ext cx="5400783" cy="5296069"/>
          </a:xfrm>
          <a:prstGeom prst="rect">
            <a:avLst/>
          </a:prstGeom>
        </p:spPr>
      </p:pic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10C23AE-8B5E-4608-ACCF-87E9384D0169}"/>
              </a:ext>
            </a:extLst>
          </p:cNvPr>
          <p:cNvSpPr/>
          <p:nvPr/>
        </p:nvSpPr>
        <p:spPr>
          <a:xfrm>
            <a:off x="179033" y="778301"/>
            <a:ext cx="118339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＼</a:t>
            </a:r>
            <a:r>
              <a:rPr lang="en-US" altLang="ja-JP" sz="54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Foorin</a:t>
            </a:r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の「パプリカ」でやってみた！／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205C434-084D-45DF-8962-E60858BD4009}"/>
              </a:ext>
            </a:extLst>
          </p:cNvPr>
          <p:cNvSpPr/>
          <p:nvPr/>
        </p:nvSpPr>
        <p:spPr>
          <a:xfrm>
            <a:off x="419441" y="2177591"/>
            <a:ext cx="57887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声磨きインストラクターと一緒に</a:t>
            </a:r>
          </a:p>
        </p:txBody>
      </p:sp>
    </p:spTree>
    <p:extLst>
      <p:ext uri="{BB962C8B-B14F-4D97-AF65-F5344CB8AC3E}">
        <p14:creationId xmlns:p14="http://schemas.microsoft.com/office/powerpoint/2010/main" val="242726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マチュピチュ いつでも 褐色 ひらめき 電球 - clubiceland.jp">
            <a:extLst>
              <a:ext uri="{FF2B5EF4-FFF2-40B4-BE49-F238E27FC236}">
                <a16:creationId xmlns:a16="http://schemas.microsoft.com/office/drawing/2014/main" id="{A4937BCC-0E38-4F69-8782-05902C163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8582">
            <a:off x="5320928" y="2523769"/>
            <a:ext cx="3094817" cy="23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70E0276-4492-4511-9517-F1AC85E3F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94" y="2297237"/>
            <a:ext cx="7716003" cy="4513802"/>
          </a:xfrm>
          <a:prstGeom prst="rect">
            <a:avLst/>
          </a:prstGeom>
        </p:spPr>
      </p:pic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6C37A5-6216-4FE5-9F50-E93BB7095D21}"/>
              </a:ext>
            </a:extLst>
          </p:cNvPr>
          <p:cNvSpPr/>
          <p:nvPr/>
        </p:nvSpPr>
        <p:spPr>
          <a:xfrm>
            <a:off x="427608" y="183426"/>
            <a:ext cx="1133678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99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オンラインコミュニケーション</a:t>
            </a:r>
            <a:endParaRPr lang="en-US" altLang="ja-JP" sz="7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99CC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は</a:t>
            </a:r>
            <a:r>
              <a:rPr lang="en-US" altLang="ja-JP" sz="8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6565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『</a:t>
            </a:r>
            <a:r>
              <a:rPr lang="ja-JP" altLang="en-US" sz="8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6565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反応力</a:t>
            </a:r>
            <a:r>
              <a:rPr lang="en-US" altLang="ja-JP" sz="8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6565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』</a:t>
            </a:r>
            <a:r>
              <a:rPr lang="ja-JP" altLang="en-US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が決め手！</a:t>
            </a:r>
            <a:endParaRPr lang="ja-JP" altLang="en-US" sz="7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030" name="Picture 6" descr="Google Meetを使い始めて調整したこと | Developers.IO">
            <a:extLst>
              <a:ext uri="{FF2B5EF4-FFF2-40B4-BE49-F238E27FC236}">
                <a16:creationId xmlns:a16="http://schemas.microsoft.com/office/drawing/2014/main" id="{E7EE5EB7-2475-4624-BEF1-33A9BCF4E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1843" r="30629" b="1843"/>
          <a:stretch/>
        </p:blipFill>
        <p:spPr bwMode="auto">
          <a:xfrm>
            <a:off x="2276527" y="3497874"/>
            <a:ext cx="1414756" cy="14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oom の最新バージョン 2021 - 無料ダウンロードとレビュー">
            <a:extLst>
              <a:ext uri="{FF2B5EF4-FFF2-40B4-BE49-F238E27FC236}">
                <a16:creationId xmlns:a16="http://schemas.microsoft.com/office/drawing/2014/main" id="{0577D99C-6A44-453D-B407-AFE837A1A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1" y="3428998"/>
            <a:ext cx="1436299" cy="14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isco Webex Meetings Review | PCMag">
            <a:extLst>
              <a:ext uri="{FF2B5EF4-FFF2-40B4-BE49-F238E27FC236}">
                <a16:creationId xmlns:a16="http://schemas.microsoft.com/office/drawing/2014/main" id="{05BE1E82-B7B3-4095-BCF2-441AD7DC9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5" t="1838" r="29166" b="24677"/>
          <a:stretch/>
        </p:blipFill>
        <p:spPr bwMode="auto">
          <a:xfrm>
            <a:off x="2322783" y="4920140"/>
            <a:ext cx="1321371" cy="134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atwork株式会社">
            <a:extLst>
              <a:ext uri="{FF2B5EF4-FFF2-40B4-BE49-F238E27FC236}">
                <a16:creationId xmlns:a16="http://schemas.microsoft.com/office/drawing/2014/main" id="{5D107238-C3F7-4147-BFCF-DDD2488E3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3495" r="34503" b="32821"/>
          <a:stretch/>
        </p:blipFill>
        <p:spPr bwMode="auto">
          <a:xfrm>
            <a:off x="3837793" y="3519499"/>
            <a:ext cx="1286938" cy="141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スカイプの使用方法 | オンライン英会話ならQQ English">
            <a:extLst>
              <a:ext uri="{FF2B5EF4-FFF2-40B4-BE49-F238E27FC236}">
                <a16:creationId xmlns:a16="http://schemas.microsoft.com/office/drawing/2014/main" id="{AD57D190-130F-4FA9-B47C-782B15C47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t="172" r="18080" b="15502"/>
          <a:stretch/>
        </p:blipFill>
        <p:spPr bwMode="auto">
          <a:xfrm>
            <a:off x="643764" y="5020573"/>
            <a:ext cx="1532509" cy="124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icrosoft Teams | ここからアプリ">
            <a:extLst>
              <a:ext uri="{FF2B5EF4-FFF2-40B4-BE49-F238E27FC236}">
                <a16:creationId xmlns:a16="http://schemas.microsoft.com/office/drawing/2014/main" id="{E3C74313-5392-44F5-96E5-7D8434226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35" y="4769355"/>
            <a:ext cx="1663053" cy="166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917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63992C0-8E41-4598-B008-EC23ED62C9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180" r="22929"/>
          <a:stretch/>
        </p:blipFill>
        <p:spPr>
          <a:xfrm>
            <a:off x="80184" y="1376883"/>
            <a:ext cx="4125978" cy="5140313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773E6CD-5EE4-4C26-851A-5D4EF1F21E60}"/>
              </a:ext>
            </a:extLst>
          </p:cNvPr>
          <p:cNvSpPr/>
          <p:nvPr/>
        </p:nvSpPr>
        <p:spPr>
          <a:xfrm>
            <a:off x="3558226" y="5506554"/>
            <a:ext cx="1799816" cy="10092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4F0FC7-939C-4C74-A95E-4CD9050A4FD7}"/>
              </a:ext>
            </a:extLst>
          </p:cNvPr>
          <p:cNvSpPr/>
          <p:nvPr/>
        </p:nvSpPr>
        <p:spPr>
          <a:xfrm>
            <a:off x="3225587" y="5740066"/>
            <a:ext cx="2304232" cy="6417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568761C-7772-4143-A984-99C0AF65A8AE}"/>
              </a:ext>
            </a:extLst>
          </p:cNvPr>
          <p:cNvSpPr/>
          <p:nvPr/>
        </p:nvSpPr>
        <p:spPr>
          <a:xfrm>
            <a:off x="0" y="1487077"/>
            <a:ext cx="5587402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0CE8A4"/>
          </a:solidFill>
          <a:ln>
            <a:solidFill>
              <a:srgbClr val="0CE8A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7B8B4F1-1533-405E-8FA6-6C73878BF3B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398" y="2460642"/>
            <a:ext cx="3469628" cy="427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BE0D032-EA08-44EF-A738-E0C1037C7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804" y="2117713"/>
            <a:ext cx="3247990" cy="454072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1641295" y="79152"/>
            <a:ext cx="8909410" cy="25699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32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全国</a:t>
            </a:r>
            <a:r>
              <a:rPr lang="en-US" altLang="ja-JP" sz="32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</a:t>
            </a:r>
            <a:r>
              <a:rPr lang="ja-JP" altLang="en-US" sz="3200" u="sng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万人</a:t>
            </a:r>
            <a:r>
              <a:rPr lang="ja-JP" altLang="en-US" sz="32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以上の</a:t>
            </a:r>
            <a:r>
              <a:rPr lang="ja-JP" altLang="en-US" sz="32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声・話し方</a:t>
            </a:r>
            <a:r>
              <a:rPr lang="ja-JP" altLang="en-US" sz="32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の悩みを解決する</a:t>
            </a:r>
            <a:endParaRPr lang="en-US" altLang="ja-JP" sz="320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endParaRPr lang="en-US" altLang="ja-JP" sz="80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60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6565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「話し方のプロ」</a:t>
            </a:r>
            <a:r>
              <a:rPr lang="ja-JP" altLang="en-US" sz="32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6565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60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6565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佐藤恵</a:t>
            </a:r>
            <a:r>
              <a:rPr lang="ja-JP" altLang="en-US" sz="60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が</a:t>
            </a:r>
            <a:endParaRPr lang="en-US" altLang="ja-JP" sz="600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endParaRPr lang="en-US" altLang="ja-JP" sz="70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48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"</a:t>
            </a:r>
            <a:r>
              <a:rPr lang="ja-JP" altLang="en-US" sz="48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声</a:t>
            </a:r>
            <a:r>
              <a:rPr lang="en-US" altLang="ja-JP" sz="48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"</a:t>
            </a:r>
            <a:r>
              <a:rPr lang="ja-JP" altLang="en-US" sz="48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にかける</a:t>
            </a:r>
            <a:r>
              <a:rPr lang="ja-JP" altLang="en-US" sz="48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想い</a:t>
            </a:r>
            <a:r>
              <a:rPr lang="ja-JP" altLang="en-US" sz="48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を語る！</a:t>
            </a:r>
            <a:endParaRPr lang="ja-JP" altLang="en-US" sz="600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1545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01E99C35-510D-40BC-B552-AE759320F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435" y="0"/>
            <a:ext cx="4533883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63992C0-8E41-4598-B008-EC23ED62C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180" r="22929"/>
          <a:stretch/>
        </p:blipFill>
        <p:spPr>
          <a:xfrm>
            <a:off x="230054" y="874996"/>
            <a:ext cx="4732312" cy="589570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773E6CD-5EE4-4C26-851A-5D4EF1F21E60}"/>
              </a:ext>
            </a:extLst>
          </p:cNvPr>
          <p:cNvSpPr/>
          <p:nvPr/>
        </p:nvSpPr>
        <p:spPr>
          <a:xfrm>
            <a:off x="4211244" y="5446102"/>
            <a:ext cx="1799816" cy="10092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4F0FC7-939C-4C74-A95E-4CD9050A4FD7}"/>
              </a:ext>
            </a:extLst>
          </p:cNvPr>
          <p:cNvSpPr/>
          <p:nvPr/>
        </p:nvSpPr>
        <p:spPr>
          <a:xfrm>
            <a:off x="3844347" y="5882184"/>
            <a:ext cx="2304232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568761C-7772-4143-A984-99C0AF65A8AE}"/>
              </a:ext>
            </a:extLst>
          </p:cNvPr>
          <p:cNvSpPr/>
          <p:nvPr/>
        </p:nvSpPr>
        <p:spPr>
          <a:xfrm>
            <a:off x="64777" y="936849"/>
            <a:ext cx="5587402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0CE8A4"/>
          </a:solidFill>
          <a:ln>
            <a:solidFill>
              <a:srgbClr val="0CE8A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282285" y="125529"/>
            <a:ext cx="104695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「声磨きインストラクター」</a:t>
            </a:r>
            <a:r>
              <a:rPr lang="ja-JP" altLang="en-US" sz="24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40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に聞いてみた！</a:t>
            </a:r>
            <a:endParaRPr lang="ja-JP" altLang="en-US" sz="500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 rot="21185179">
            <a:off x="-25118" y="1270592"/>
            <a:ext cx="5767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3399FF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なろうと思ったきっかけは？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A595A9C-5EC3-4877-86E0-DFF64ED66A08}"/>
              </a:ext>
            </a:extLst>
          </p:cNvPr>
          <p:cNvSpPr/>
          <p:nvPr/>
        </p:nvSpPr>
        <p:spPr>
          <a:xfrm rot="21113808">
            <a:off x="3726734" y="4275338"/>
            <a:ext cx="54934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3399FF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どんな活動ができるの？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DC4A660-D6A6-4AC3-9E6C-F9973EED4E86}"/>
              </a:ext>
            </a:extLst>
          </p:cNvPr>
          <p:cNvSpPr/>
          <p:nvPr/>
        </p:nvSpPr>
        <p:spPr>
          <a:xfrm rot="281259">
            <a:off x="3700529" y="2424233"/>
            <a:ext cx="46561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3399FF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講座のよかった点は？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EEDC56C-FE49-463A-9541-B0D696358457}"/>
              </a:ext>
            </a:extLst>
          </p:cNvPr>
          <p:cNvSpPr/>
          <p:nvPr/>
        </p:nvSpPr>
        <p:spPr>
          <a:xfrm rot="335218">
            <a:off x="2931097" y="5726450"/>
            <a:ext cx="5767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3399FF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初心者でも大丈夫？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2D218E9-63FA-4639-9358-AB664B0DE401}"/>
              </a:ext>
            </a:extLst>
          </p:cNvPr>
          <p:cNvSpPr/>
          <p:nvPr/>
        </p:nvSpPr>
        <p:spPr>
          <a:xfrm>
            <a:off x="8508512" y="5697126"/>
            <a:ext cx="2967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根岸</a:t>
            </a:r>
            <a:r>
              <a:rPr lang="ja-JP" altLang="en-US" sz="54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先生</a:t>
            </a:r>
            <a:endParaRPr lang="ja-JP" altLang="en-US" sz="5400" b="1" cap="none" spc="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0570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4C08927-197D-4733-9AFA-53BDABCE2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994" y="2152792"/>
            <a:ext cx="7457193" cy="447882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D12B2D7-FDCA-4813-9147-C8BE9310C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246" y="2143957"/>
            <a:ext cx="7457193" cy="4615239"/>
          </a:xfrm>
          <a:prstGeom prst="rect">
            <a:avLst/>
          </a:prstGeom>
        </p:spPr>
      </p:pic>
      <p:sp>
        <p:nvSpPr>
          <p:cNvPr id="7" name="フレーム 6">
            <a:extLst>
              <a:ext uri="{FF2B5EF4-FFF2-40B4-BE49-F238E27FC236}">
                <a16:creationId xmlns:a16="http://schemas.microsoft.com/office/drawing/2014/main" id="{5B7F28DA-E938-4075-977E-BD3C608F7D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579"/>
            </a:avLst>
          </a:prstGeom>
          <a:solidFill>
            <a:srgbClr val="E6E60E"/>
          </a:solidFill>
          <a:ln>
            <a:solidFill>
              <a:srgbClr val="E6E60E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43AA7D7-4B47-46DD-9984-E27D2C1BABB5}"/>
              </a:ext>
            </a:extLst>
          </p:cNvPr>
          <p:cNvSpPr/>
          <p:nvPr/>
        </p:nvSpPr>
        <p:spPr>
          <a:xfrm>
            <a:off x="246499" y="266612"/>
            <a:ext cx="11699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相</a:t>
            </a:r>
            <a:r>
              <a:rPr lang="ja-JP" altLang="en-US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手</a:t>
            </a:r>
            <a:r>
              <a:rPr lang="ja-JP" altLang="en-US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</a:t>
            </a:r>
            <a:r>
              <a:rPr lang="ja-JP" altLang="en-US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与</a:t>
            </a:r>
            <a:r>
              <a:rPr lang="ja-JP" altLang="en-US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え</a:t>
            </a:r>
            <a:r>
              <a:rPr lang="ja-JP" altLang="en-US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る</a:t>
            </a:r>
            <a:r>
              <a:rPr lang="ja-JP" altLang="en-US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印</a:t>
            </a:r>
            <a:r>
              <a:rPr lang="ja-JP" altLang="en-US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象</a:t>
            </a:r>
            <a:r>
              <a:rPr lang="ja-JP" altLang="en-US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は</a:t>
            </a:r>
            <a:r>
              <a:rPr lang="ja-JP" altLang="en-US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</a:t>
            </a:r>
            <a:r>
              <a:rPr lang="ja-JP" altLang="en-US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れ</a:t>
            </a:r>
            <a:r>
              <a:rPr lang="ja-JP" altLang="en-US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</a:t>
            </a:r>
            <a:r>
              <a:rPr lang="ja-JP" altLang="en-US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決</a:t>
            </a:r>
            <a:r>
              <a:rPr lang="ja-JP" altLang="en-US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ま</a:t>
            </a:r>
            <a:r>
              <a:rPr lang="ja-JP" altLang="en-US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り！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A1AC9E4-2ECC-4F14-944A-504BC4D7385A}"/>
              </a:ext>
            </a:extLst>
          </p:cNvPr>
          <p:cNvSpPr/>
          <p:nvPr/>
        </p:nvSpPr>
        <p:spPr>
          <a:xfrm>
            <a:off x="2208596" y="1071203"/>
            <a:ext cx="76033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メ</a:t>
            </a:r>
            <a:r>
              <a:rPr lang="ja-JP" altLang="en-US" sz="2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ラ</a:t>
            </a:r>
            <a:r>
              <a:rPr lang="ja-JP" altLang="en-US" sz="2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ビ</a:t>
            </a:r>
            <a:r>
              <a:rPr lang="ja-JP" altLang="en-US" sz="2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ア</a:t>
            </a:r>
            <a:r>
              <a:rPr lang="ja-JP" altLang="en-US" sz="2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ン</a:t>
            </a:r>
            <a:r>
              <a:rPr lang="ja-JP" altLang="en-US" sz="2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</a:t>
            </a:r>
            <a:r>
              <a:rPr lang="ja-JP" altLang="en-US" sz="2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法</a:t>
            </a:r>
            <a:r>
              <a:rPr lang="ja-JP" altLang="en-US" sz="2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則</a:t>
            </a:r>
          </a:p>
        </p:txBody>
      </p:sp>
      <p:pic>
        <p:nvPicPr>
          <p:cNvPr id="1026" name="Picture 2" descr="指・ポイントのイラスト | 無料のフリー素材 イラストエイト">
            <a:extLst>
              <a:ext uri="{FF2B5EF4-FFF2-40B4-BE49-F238E27FC236}">
                <a16:creationId xmlns:a16="http://schemas.microsoft.com/office/drawing/2014/main" id="{B2554277-BDA8-42B4-B9E0-74AF525B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113">
            <a:off x="535888" y="2671411"/>
            <a:ext cx="1443364" cy="132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334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EC6BF56-DCDE-4912-BB07-985338285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29" y="125528"/>
            <a:ext cx="4480089" cy="67148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63992C0-8E41-4598-B008-EC23ED62C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180" r="22929"/>
          <a:stretch/>
        </p:blipFill>
        <p:spPr>
          <a:xfrm>
            <a:off x="230054" y="874996"/>
            <a:ext cx="4732312" cy="589570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773E6CD-5EE4-4C26-851A-5D4EF1F21E60}"/>
              </a:ext>
            </a:extLst>
          </p:cNvPr>
          <p:cNvSpPr/>
          <p:nvPr/>
        </p:nvSpPr>
        <p:spPr>
          <a:xfrm>
            <a:off x="4211244" y="5446102"/>
            <a:ext cx="1799816" cy="10092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4F0FC7-939C-4C74-A95E-4CD9050A4FD7}"/>
              </a:ext>
            </a:extLst>
          </p:cNvPr>
          <p:cNvSpPr/>
          <p:nvPr/>
        </p:nvSpPr>
        <p:spPr>
          <a:xfrm>
            <a:off x="3844347" y="5882184"/>
            <a:ext cx="2304232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568761C-7772-4143-A984-99C0AF65A8AE}"/>
              </a:ext>
            </a:extLst>
          </p:cNvPr>
          <p:cNvSpPr/>
          <p:nvPr/>
        </p:nvSpPr>
        <p:spPr>
          <a:xfrm>
            <a:off x="64777" y="936849"/>
            <a:ext cx="5587402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0CE8A4"/>
          </a:solidFill>
          <a:ln>
            <a:solidFill>
              <a:srgbClr val="0CE8A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164291" y="250611"/>
            <a:ext cx="881296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54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6565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「声磨きインストラクター」</a:t>
            </a:r>
            <a:r>
              <a:rPr lang="ja-JP" altLang="en-US" sz="28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6565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endParaRPr lang="en-US" altLang="ja-JP" sz="280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6565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0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に聞いてみた！</a:t>
            </a:r>
            <a:endParaRPr lang="ja-JP" altLang="en-US" sz="500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 rot="20990405">
            <a:off x="3357143" y="2264727"/>
            <a:ext cx="5767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FFFF00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なろうと思ったきっかけは？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A595A9C-5EC3-4877-86E0-DFF64ED66A08}"/>
              </a:ext>
            </a:extLst>
          </p:cNvPr>
          <p:cNvSpPr/>
          <p:nvPr/>
        </p:nvSpPr>
        <p:spPr>
          <a:xfrm rot="21113808">
            <a:off x="3401853" y="5859040"/>
            <a:ext cx="54934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FFFF00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どんな活動ができるの？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DC4A660-D6A6-4AC3-9E6C-F9973EED4E86}"/>
              </a:ext>
            </a:extLst>
          </p:cNvPr>
          <p:cNvSpPr/>
          <p:nvPr/>
        </p:nvSpPr>
        <p:spPr>
          <a:xfrm rot="589319">
            <a:off x="4238101" y="4036427"/>
            <a:ext cx="46561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FFFF00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講座のよかった点は？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2D218E9-63FA-4639-9358-AB664B0DE401}"/>
              </a:ext>
            </a:extLst>
          </p:cNvPr>
          <p:cNvSpPr/>
          <p:nvPr/>
        </p:nvSpPr>
        <p:spPr>
          <a:xfrm>
            <a:off x="9088860" y="5723005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6565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境先生</a:t>
            </a:r>
            <a:endParaRPr lang="ja-JP" altLang="en-US" sz="5400" b="1" cap="none" spc="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6565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42114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09FD747-D2B8-4180-8167-ECFF97D11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666" r="10029"/>
          <a:stretch/>
        </p:blipFill>
        <p:spPr>
          <a:xfrm>
            <a:off x="6747525" y="125528"/>
            <a:ext cx="5353793" cy="660694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63992C0-8E41-4598-B008-EC23ED62C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180" r="22929"/>
          <a:stretch/>
        </p:blipFill>
        <p:spPr>
          <a:xfrm>
            <a:off x="64777" y="836762"/>
            <a:ext cx="4732312" cy="589570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773E6CD-5EE4-4C26-851A-5D4EF1F21E60}"/>
              </a:ext>
            </a:extLst>
          </p:cNvPr>
          <p:cNvSpPr/>
          <p:nvPr/>
        </p:nvSpPr>
        <p:spPr>
          <a:xfrm>
            <a:off x="4211244" y="5446102"/>
            <a:ext cx="1799816" cy="10092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4F0FC7-939C-4C74-A95E-4CD9050A4FD7}"/>
              </a:ext>
            </a:extLst>
          </p:cNvPr>
          <p:cNvSpPr/>
          <p:nvPr/>
        </p:nvSpPr>
        <p:spPr>
          <a:xfrm>
            <a:off x="3644973" y="5925198"/>
            <a:ext cx="2304232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568761C-7772-4143-A984-99C0AF65A8AE}"/>
              </a:ext>
            </a:extLst>
          </p:cNvPr>
          <p:cNvSpPr/>
          <p:nvPr/>
        </p:nvSpPr>
        <p:spPr>
          <a:xfrm>
            <a:off x="64777" y="936849"/>
            <a:ext cx="5587402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0CE8A4"/>
          </a:solidFill>
          <a:ln>
            <a:solidFill>
              <a:srgbClr val="0CE8A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282285" y="125529"/>
            <a:ext cx="104695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「声磨きインストラクター」</a:t>
            </a:r>
            <a:r>
              <a:rPr lang="ja-JP" altLang="en-US" sz="24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400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に聞いてみた！</a:t>
            </a:r>
            <a:endParaRPr lang="ja-JP" altLang="en-US" sz="500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 rot="21185179">
            <a:off x="-25118" y="1270592"/>
            <a:ext cx="5767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FF99CC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なろうと思ったきっかけは？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A595A9C-5EC3-4877-86E0-DFF64ED66A08}"/>
              </a:ext>
            </a:extLst>
          </p:cNvPr>
          <p:cNvSpPr/>
          <p:nvPr/>
        </p:nvSpPr>
        <p:spPr>
          <a:xfrm rot="21113808">
            <a:off x="3202479" y="4803657"/>
            <a:ext cx="54934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FF99CC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どんな活動ができるの？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DC4A660-D6A6-4AC3-9E6C-F9973EED4E86}"/>
              </a:ext>
            </a:extLst>
          </p:cNvPr>
          <p:cNvSpPr/>
          <p:nvPr/>
        </p:nvSpPr>
        <p:spPr>
          <a:xfrm rot="281259">
            <a:off x="3205477" y="2540647"/>
            <a:ext cx="46561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FF99CC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講座のよかった点は？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EEDC56C-FE49-463A-9541-B0D696358457}"/>
              </a:ext>
            </a:extLst>
          </p:cNvPr>
          <p:cNvSpPr/>
          <p:nvPr/>
        </p:nvSpPr>
        <p:spPr>
          <a:xfrm rot="335218">
            <a:off x="2227556" y="6033512"/>
            <a:ext cx="57671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highlight>
                  <a:srgbClr val="FF99CC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初心者でも大丈夫？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2D218E9-63FA-4639-9358-AB664B0DE401}"/>
              </a:ext>
            </a:extLst>
          </p:cNvPr>
          <p:cNvSpPr/>
          <p:nvPr/>
        </p:nvSpPr>
        <p:spPr>
          <a:xfrm>
            <a:off x="8268863" y="5697126"/>
            <a:ext cx="3446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うえま</a:t>
            </a:r>
            <a:r>
              <a:rPr lang="ja-JP" altLang="en-US" sz="54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先生</a:t>
            </a:r>
            <a:endParaRPr lang="ja-JP" altLang="en-US" sz="5400" b="1" cap="none" spc="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6883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音楽が広がる音符の無料イラスト素材｜イラストイメージ">
            <a:extLst>
              <a:ext uri="{FF2B5EF4-FFF2-40B4-BE49-F238E27FC236}">
                <a16:creationId xmlns:a16="http://schemas.microsoft.com/office/drawing/2014/main" id="{7F391ACE-3483-4F05-9135-3A7CCB26B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12527" r="3229" b="8033"/>
          <a:stretch/>
        </p:blipFill>
        <p:spPr bwMode="auto">
          <a:xfrm rot="931084">
            <a:off x="69232" y="690963"/>
            <a:ext cx="4391865" cy="24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91A9A0F-ACA3-40B2-AA8A-A4F232FFA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46" y="2205725"/>
            <a:ext cx="4952381" cy="457142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D936446-3AA7-465D-86F5-B969E98B4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26" y="1100347"/>
            <a:ext cx="4947007" cy="569012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6C37A5-6216-4FE5-9F50-E93BB7095D21}"/>
              </a:ext>
            </a:extLst>
          </p:cNvPr>
          <p:cNvSpPr/>
          <p:nvPr/>
        </p:nvSpPr>
        <p:spPr>
          <a:xfrm>
            <a:off x="3397905" y="4144619"/>
            <a:ext cx="467788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B07BD7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おうちで</a:t>
            </a:r>
            <a:endParaRPr lang="en-US" altLang="ja-JP" sz="6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B07BD7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B07BD7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声磨き体操</a:t>
            </a:r>
            <a:r>
              <a:rPr lang="en-US" altLang="ja-JP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B07BD7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!</a:t>
            </a:r>
            <a:endParaRPr lang="ja-JP" alt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B07BD7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F2E108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10C23AE-8B5E-4608-ACCF-87E9384D0169}"/>
              </a:ext>
            </a:extLst>
          </p:cNvPr>
          <p:cNvSpPr/>
          <p:nvPr/>
        </p:nvSpPr>
        <p:spPr>
          <a:xfrm rot="554218">
            <a:off x="3059284" y="-109075"/>
            <a:ext cx="588934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＼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/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「こどもさんびか」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/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でやってみた！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/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／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205C434-084D-45DF-8962-E60858BD4009}"/>
              </a:ext>
            </a:extLst>
          </p:cNvPr>
          <p:cNvSpPr/>
          <p:nvPr/>
        </p:nvSpPr>
        <p:spPr>
          <a:xfrm>
            <a:off x="3007365" y="3429000"/>
            <a:ext cx="57887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声磨きインストラクターと一緒に</a:t>
            </a:r>
          </a:p>
        </p:txBody>
      </p:sp>
    </p:spTree>
    <p:extLst>
      <p:ext uri="{BB962C8B-B14F-4D97-AF65-F5344CB8AC3E}">
        <p14:creationId xmlns:p14="http://schemas.microsoft.com/office/powerpoint/2010/main" val="3374280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大阪の絵 | sketchbook">
            <a:extLst>
              <a:ext uri="{FF2B5EF4-FFF2-40B4-BE49-F238E27FC236}">
                <a16:creationId xmlns:a16="http://schemas.microsoft.com/office/drawing/2014/main" id="{D80A40B2-F245-494B-8569-FFAB7DF47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1" t="27033" r="3862" b="33686"/>
          <a:stretch/>
        </p:blipFill>
        <p:spPr bwMode="auto">
          <a:xfrm rot="604940">
            <a:off x="286004" y="2100988"/>
            <a:ext cx="811507" cy="122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無料イラスト 透過・キラキラのフレーム">
            <a:extLst>
              <a:ext uri="{FF2B5EF4-FFF2-40B4-BE49-F238E27FC236}">
                <a16:creationId xmlns:a16="http://schemas.microsoft.com/office/drawing/2014/main" id="{96E754EE-C5DB-4967-B446-9CA98C15F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574" y="2254961"/>
            <a:ext cx="2483076" cy="175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4FC1E17-B10C-4A74-9D51-492804EFF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96" y="3463641"/>
            <a:ext cx="5697959" cy="3399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BFFF994-5E50-4203-A709-BEA0FF3300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7" t="3964" r="1"/>
          <a:stretch/>
        </p:blipFill>
        <p:spPr>
          <a:xfrm>
            <a:off x="100620" y="1881380"/>
            <a:ext cx="3801754" cy="492769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6C37A5-6216-4FE5-9F50-E93BB7095D21}"/>
              </a:ext>
            </a:extLst>
          </p:cNvPr>
          <p:cNvSpPr/>
          <p:nvPr/>
        </p:nvSpPr>
        <p:spPr>
          <a:xfrm>
            <a:off x="1959634" y="5633613"/>
            <a:ext cx="827273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おうちで声磨き体操</a:t>
            </a:r>
            <a:r>
              <a:rPr lang="en-US" altLang="ja-JP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!</a:t>
            </a:r>
            <a:endParaRPr lang="ja-JP" alt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accent4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FF6565"/>
          </a:solidFill>
          <a:ln>
            <a:solidFill>
              <a:srgbClr val="FF656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10C23AE-8B5E-4608-ACCF-87E9384D0169}"/>
              </a:ext>
            </a:extLst>
          </p:cNvPr>
          <p:cNvSpPr/>
          <p:nvPr/>
        </p:nvSpPr>
        <p:spPr>
          <a:xfrm rot="20694601">
            <a:off x="2564369" y="823847"/>
            <a:ext cx="693040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／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「大阪うまいもんの歌」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でやってみた！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＼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5400" b="1" i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205C434-084D-45DF-8962-E60858BD4009}"/>
              </a:ext>
            </a:extLst>
          </p:cNvPr>
          <p:cNvSpPr/>
          <p:nvPr/>
        </p:nvSpPr>
        <p:spPr>
          <a:xfrm>
            <a:off x="2263846" y="5163341"/>
            <a:ext cx="57887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声磨きインストラクターと一緒に</a:t>
            </a:r>
          </a:p>
        </p:txBody>
      </p:sp>
      <p:pic>
        <p:nvPicPr>
          <p:cNvPr id="18" name="Picture 4" descr="大阪の絵 | sketchbook">
            <a:extLst>
              <a:ext uri="{FF2B5EF4-FFF2-40B4-BE49-F238E27FC236}">
                <a16:creationId xmlns:a16="http://schemas.microsoft.com/office/drawing/2014/main" id="{9ADDCF96-B08C-4830-BD21-BDF875459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4" t="5463" r="50602" b="74177"/>
          <a:stretch/>
        </p:blipFill>
        <p:spPr bwMode="auto">
          <a:xfrm rot="1300761">
            <a:off x="7555385" y="385224"/>
            <a:ext cx="1121434" cy="48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通天閣のイラスト: 無料イラスト かわいいフリー素材集 | イラスト ...">
            <a:extLst>
              <a:ext uri="{FF2B5EF4-FFF2-40B4-BE49-F238E27FC236}">
                <a16:creationId xmlns:a16="http://schemas.microsoft.com/office/drawing/2014/main" id="{0359F472-ED16-4173-8379-C1D779FD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4318">
            <a:off x="857361" y="195668"/>
            <a:ext cx="1377459" cy="17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大阪の絵 | sketchbook">
            <a:extLst>
              <a:ext uri="{FF2B5EF4-FFF2-40B4-BE49-F238E27FC236}">
                <a16:creationId xmlns:a16="http://schemas.microsoft.com/office/drawing/2014/main" id="{D487A83E-1C04-4EF8-8D3A-E6AB83012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3" t="51543" r="37013" b="7544"/>
          <a:stretch/>
        </p:blipFill>
        <p:spPr bwMode="auto">
          <a:xfrm rot="21041442">
            <a:off x="5164298" y="3932392"/>
            <a:ext cx="962651" cy="103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大阪イラスト／無料イラストなら「イラストAC」">
            <a:extLst>
              <a:ext uri="{FF2B5EF4-FFF2-40B4-BE49-F238E27FC236}">
                <a16:creationId xmlns:a16="http://schemas.microsoft.com/office/drawing/2014/main" id="{38245919-187A-4AE1-81ED-3244A1116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3" r="-963" b="6455"/>
          <a:stretch/>
        </p:blipFill>
        <p:spPr bwMode="auto">
          <a:xfrm rot="20915271">
            <a:off x="3752352" y="348978"/>
            <a:ext cx="1529367" cy="109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あなたのためのイラスト: 無料印刷可能大阪 イメージ イラスト">
            <a:extLst>
              <a:ext uri="{FF2B5EF4-FFF2-40B4-BE49-F238E27FC236}">
                <a16:creationId xmlns:a16="http://schemas.microsoft.com/office/drawing/2014/main" id="{5DEA851D-AACF-4FB3-AF28-F1BBFB73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131">
            <a:off x="10818498" y="438340"/>
            <a:ext cx="1022497" cy="28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大阪イラスト／無料イラストなら「イラストAC」">
            <a:extLst>
              <a:ext uri="{FF2B5EF4-FFF2-40B4-BE49-F238E27FC236}">
                <a16:creationId xmlns:a16="http://schemas.microsoft.com/office/drawing/2014/main" id="{F6B61C17-5993-425F-8B57-71A44DD3B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3" t="34425" r="26840" b="46112"/>
          <a:stretch/>
        </p:blipFill>
        <p:spPr bwMode="auto">
          <a:xfrm>
            <a:off x="8474631" y="2824746"/>
            <a:ext cx="1992862" cy="63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790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7374D1A-C794-4AD8-BC0B-E18D2BB0E5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7" t="3861" r="11363"/>
          <a:stretch/>
        </p:blipFill>
        <p:spPr>
          <a:xfrm>
            <a:off x="6625087" y="2004887"/>
            <a:ext cx="5566913" cy="478609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D60A04E-0AE2-4A7C-BF00-C5CD7E9315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t="7931" r="14979"/>
          <a:stretch/>
        </p:blipFill>
        <p:spPr>
          <a:xfrm>
            <a:off x="23296" y="3429000"/>
            <a:ext cx="3992566" cy="333610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6C37A5-6216-4FE5-9F50-E93BB7095D21}"/>
              </a:ext>
            </a:extLst>
          </p:cNvPr>
          <p:cNvSpPr/>
          <p:nvPr/>
        </p:nvSpPr>
        <p:spPr>
          <a:xfrm>
            <a:off x="3848440" y="964933"/>
            <a:ext cx="866535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33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おうちで声磨き体操</a:t>
            </a:r>
            <a:r>
              <a:rPr lang="en-US" altLang="ja-JP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33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!</a:t>
            </a:r>
            <a:endParaRPr lang="ja-JP" alt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33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10C23AE-8B5E-4608-ACCF-87E9384D0169}"/>
              </a:ext>
            </a:extLst>
          </p:cNvPr>
          <p:cNvSpPr/>
          <p:nvPr/>
        </p:nvSpPr>
        <p:spPr>
          <a:xfrm rot="609343">
            <a:off x="722501" y="2067264"/>
            <a:ext cx="702456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＼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/>
            <a:r>
              <a:rPr lang="en-US" altLang="ja-JP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YOASOBI</a:t>
            </a:r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「夜に駆ける」でやってみた！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/>
            <a:r>
              <a:rPr lang="ja-JP" altLang="en-US" sz="54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／</a:t>
            </a:r>
            <a:endParaRPr lang="en-US" altLang="ja-JP" sz="54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205C434-084D-45DF-8962-E60858BD4009}"/>
              </a:ext>
            </a:extLst>
          </p:cNvPr>
          <p:cNvSpPr/>
          <p:nvPr/>
        </p:nvSpPr>
        <p:spPr>
          <a:xfrm>
            <a:off x="5969399" y="330917"/>
            <a:ext cx="57887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9FF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声磨きインストラクターと一緒に</a:t>
            </a:r>
          </a:p>
        </p:txBody>
      </p:sp>
      <p:pic>
        <p:nvPicPr>
          <p:cNvPr id="2052" name="Picture 4" descr="YOASOBI「夜に駆ける」 Official Music Video - YouTube">
            <a:extLst>
              <a:ext uri="{FF2B5EF4-FFF2-40B4-BE49-F238E27FC236}">
                <a16:creationId xmlns:a16="http://schemas.microsoft.com/office/drawing/2014/main" id="{00705350-C971-439D-B864-9557C35A0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467" y="1248234"/>
            <a:ext cx="1969771" cy="11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azon Music - YOASOBIの夜に駆ける - Amazon.co.jp">
            <a:extLst>
              <a:ext uri="{FF2B5EF4-FFF2-40B4-BE49-F238E27FC236}">
                <a16:creationId xmlns:a16="http://schemas.microsoft.com/office/drawing/2014/main" id="{611E4C71-623F-4171-9884-E7EA942A3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29" y="511720"/>
            <a:ext cx="1843820" cy="184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86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7D1CE349-7E31-4024-ABA0-EEA3A75F82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1" r="19517" b="-1"/>
          <a:stretch/>
        </p:blipFill>
        <p:spPr>
          <a:xfrm>
            <a:off x="3623494" y="-85578"/>
            <a:ext cx="8493486" cy="683895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7007DAD1-E8AE-472D-83EC-7F7DC7E6D6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4" r="10823"/>
          <a:stretch/>
        </p:blipFill>
        <p:spPr>
          <a:xfrm>
            <a:off x="75020" y="85724"/>
            <a:ext cx="6392455" cy="6696075"/>
          </a:xfrm>
          <a:prstGeom prst="rect">
            <a:avLst/>
          </a:prstGeom>
        </p:spPr>
      </p:pic>
      <p:sp>
        <p:nvSpPr>
          <p:cNvPr id="7" name="フレーム 6">
            <a:extLst>
              <a:ext uri="{FF2B5EF4-FFF2-40B4-BE49-F238E27FC236}">
                <a16:creationId xmlns:a16="http://schemas.microsoft.com/office/drawing/2014/main" id="{5B7F28DA-E938-4075-977E-BD3C608F7D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57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43AA7D7-4B47-46DD-9984-E27D2C1BABB5}"/>
              </a:ext>
            </a:extLst>
          </p:cNvPr>
          <p:cNvSpPr/>
          <p:nvPr/>
        </p:nvSpPr>
        <p:spPr>
          <a:xfrm>
            <a:off x="2710616" y="9523"/>
            <a:ext cx="6619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カルチャーショック！！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A1AC9E4-2ECC-4F14-944A-504BC4D7385A}"/>
              </a:ext>
            </a:extLst>
          </p:cNvPr>
          <p:cNvSpPr/>
          <p:nvPr/>
        </p:nvSpPr>
        <p:spPr>
          <a:xfrm>
            <a:off x="1650229" y="4511664"/>
            <a:ext cx="873989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苦しくならずに声が出せる</a:t>
            </a:r>
            <a:endParaRPr lang="en-US" altLang="ja-JP" sz="60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0CE8A4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『</a:t>
            </a:r>
            <a:r>
              <a:rPr lang="ja-JP" alt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腹圧呼吸</a:t>
            </a:r>
            <a:r>
              <a:rPr lang="en-US" altLang="ja-JP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CE8A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』</a:t>
            </a:r>
            <a:endParaRPr lang="ja-JP" altLang="en-US" sz="7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0CE8A4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2435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佐藤 恵（さとう めぐみ）">
            <a:extLst>
              <a:ext uri="{FF2B5EF4-FFF2-40B4-BE49-F238E27FC236}">
                <a16:creationId xmlns:a16="http://schemas.microsoft.com/office/drawing/2014/main" id="{29BAD510-E5DE-4D2E-ACB6-EA73C8EA7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532" y="2287549"/>
            <a:ext cx="3414118" cy="455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63992C0-8E41-4598-B008-EC23ED62C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180" r="22929"/>
          <a:stretch/>
        </p:blipFill>
        <p:spPr>
          <a:xfrm>
            <a:off x="848617" y="693207"/>
            <a:ext cx="4854853" cy="604837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773E6CD-5EE4-4C26-851A-5D4EF1F21E60}"/>
              </a:ext>
            </a:extLst>
          </p:cNvPr>
          <p:cNvSpPr/>
          <p:nvPr/>
        </p:nvSpPr>
        <p:spPr>
          <a:xfrm>
            <a:off x="4752271" y="5557378"/>
            <a:ext cx="1799816" cy="10092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4F0FC7-939C-4C74-A95E-4CD9050A4FD7}"/>
              </a:ext>
            </a:extLst>
          </p:cNvPr>
          <p:cNvSpPr/>
          <p:nvPr/>
        </p:nvSpPr>
        <p:spPr>
          <a:xfrm>
            <a:off x="4413727" y="5853061"/>
            <a:ext cx="1985539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568761C-7772-4143-A984-99C0AF65A8AE}"/>
              </a:ext>
            </a:extLst>
          </p:cNvPr>
          <p:cNvSpPr/>
          <p:nvPr/>
        </p:nvSpPr>
        <p:spPr>
          <a:xfrm>
            <a:off x="209549" y="699514"/>
            <a:ext cx="8126549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0CE8A4"/>
          </a:solidFill>
          <a:ln>
            <a:solidFill>
              <a:srgbClr val="0CE8A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415045" y="185916"/>
            <a:ext cx="11351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なぜ「声磨き」の活動をしているの？？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>
            <a:off x="1079790" y="1175832"/>
            <a:ext cx="93205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＼その理由を解説します／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F1ACE7D-4152-42E3-ACF2-91D0E68B1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3909169">
            <a:off x="9780441" y="2487156"/>
            <a:ext cx="1239738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68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佐藤 恵（さとう めぐみ）">
            <a:extLst>
              <a:ext uri="{FF2B5EF4-FFF2-40B4-BE49-F238E27FC236}">
                <a16:creationId xmlns:a16="http://schemas.microsoft.com/office/drawing/2014/main" id="{29BAD510-E5DE-4D2E-ACB6-EA73C8EA7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532" y="2287549"/>
            <a:ext cx="3414118" cy="455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63992C0-8E41-4598-B008-EC23ED62C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180" r="22929"/>
          <a:stretch/>
        </p:blipFill>
        <p:spPr>
          <a:xfrm>
            <a:off x="848617" y="693207"/>
            <a:ext cx="4854853" cy="604837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773E6CD-5EE4-4C26-851A-5D4EF1F21E60}"/>
              </a:ext>
            </a:extLst>
          </p:cNvPr>
          <p:cNvSpPr/>
          <p:nvPr/>
        </p:nvSpPr>
        <p:spPr>
          <a:xfrm>
            <a:off x="4752271" y="5557378"/>
            <a:ext cx="1799816" cy="10092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4F0FC7-939C-4C74-A95E-4CD9050A4FD7}"/>
              </a:ext>
            </a:extLst>
          </p:cNvPr>
          <p:cNvSpPr/>
          <p:nvPr/>
        </p:nvSpPr>
        <p:spPr>
          <a:xfrm>
            <a:off x="4413727" y="5853061"/>
            <a:ext cx="1985539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568761C-7772-4143-A984-99C0AF65A8AE}"/>
              </a:ext>
            </a:extLst>
          </p:cNvPr>
          <p:cNvSpPr/>
          <p:nvPr/>
        </p:nvSpPr>
        <p:spPr>
          <a:xfrm>
            <a:off x="209549" y="699514"/>
            <a:ext cx="8126549" cy="88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74"/>
            </a:avLst>
          </a:prstGeom>
          <a:solidFill>
            <a:srgbClr val="0CE8A4"/>
          </a:solidFill>
          <a:ln>
            <a:solidFill>
              <a:srgbClr val="0CE8A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366957" y="185916"/>
            <a:ext cx="1144736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「声磨き」ってどんな活動をしているの？？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>
            <a:off x="1079789" y="1175832"/>
            <a:ext cx="997873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＼私たちの活動の想いをご紹介します／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F1ACE7D-4152-42E3-ACF2-91D0E68B1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3909169">
            <a:off x="9780441" y="2487156"/>
            <a:ext cx="1239738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6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レーム 6">
            <a:extLst>
              <a:ext uri="{FF2B5EF4-FFF2-40B4-BE49-F238E27FC236}">
                <a16:creationId xmlns:a16="http://schemas.microsoft.com/office/drawing/2014/main" id="{5B7F28DA-E938-4075-977E-BD3C608F7D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579"/>
            </a:avLst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43AA7D7-4B47-46DD-9984-E27D2C1BABB5}"/>
              </a:ext>
            </a:extLst>
          </p:cNvPr>
          <p:cNvSpPr/>
          <p:nvPr/>
        </p:nvSpPr>
        <p:spPr>
          <a:xfrm>
            <a:off x="2651501" y="361948"/>
            <a:ext cx="66992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自分の声を活かして</a:t>
            </a:r>
            <a:endParaRPr lang="en-US" altLang="ja-JP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活躍したいと思う方へ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E5C7DEC-519F-421F-9010-59F2EF3A3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43" y="1523600"/>
            <a:ext cx="9176363" cy="61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11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レーム 6">
            <a:extLst>
              <a:ext uri="{FF2B5EF4-FFF2-40B4-BE49-F238E27FC236}">
                <a16:creationId xmlns:a16="http://schemas.microsoft.com/office/drawing/2014/main" id="{5B7F28DA-E938-4075-977E-BD3C608F7D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579"/>
            </a:avLst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43AA7D7-4B47-46DD-9984-E27D2C1BABB5}"/>
              </a:ext>
            </a:extLst>
          </p:cNvPr>
          <p:cNvSpPr/>
          <p:nvPr/>
        </p:nvSpPr>
        <p:spPr>
          <a:xfrm>
            <a:off x="2651501" y="361948"/>
            <a:ext cx="66992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自分の声を活かして</a:t>
            </a:r>
            <a:endParaRPr lang="en-US" altLang="ja-JP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活躍したいと思う方へ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224DB6B-BD5F-47D2-AB5A-BE544F21E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078" y="2116274"/>
            <a:ext cx="7640116" cy="43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38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7FBA5D6-3249-4809-A1DB-185D378D0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47" t="18208" r="15732" b="19514"/>
          <a:stretch/>
        </p:blipFill>
        <p:spPr>
          <a:xfrm>
            <a:off x="124289" y="0"/>
            <a:ext cx="12067712" cy="6857999"/>
          </a:xfrm>
          <a:prstGeom prst="rect">
            <a:avLst/>
          </a:prstGeom>
        </p:spPr>
      </p:pic>
      <p:sp>
        <p:nvSpPr>
          <p:cNvPr id="13" name="フレーム 12">
            <a:extLst>
              <a:ext uri="{FF2B5EF4-FFF2-40B4-BE49-F238E27FC236}">
                <a16:creationId xmlns:a16="http://schemas.microsoft.com/office/drawing/2014/main" id="{67479F50-BFE0-4205-A2A4-57234B9AE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03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3CD85C-AEEB-4F0B-BAE2-8A31DB2269B2}"/>
              </a:ext>
            </a:extLst>
          </p:cNvPr>
          <p:cNvSpPr/>
          <p:nvPr/>
        </p:nvSpPr>
        <p:spPr>
          <a:xfrm>
            <a:off x="2392101" y="398978"/>
            <a:ext cx="7407798" cy="923330"/>
          </a:xfrm>
          <a:prstGeom prst="rect">
            <a:avLst/>
          </a:prstGeom>
          <a:solidFill>
            <a:srgbClr val="99FF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66AB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＼影響力ってなに？？／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E87A4F-68EC-4F45-A952-560D36BAD9B6}"/>
              </a:ext>
            </a:extLst>
          </p:cNvPr>
          <p:cNvSpPr/>
          <p:nvPr/>
        </p:nvSpPr>
        <p:spPr>
          <a:xfrm>
            <a:off x="628882" y="1322308"/>
            <a:ext cx="10934235" cy="769441"/>
          </a:xfrm>
          <a:prstGeom prst="rect">
            <a:avLst/>
          </a:prstGeom>
          <a:solidFill>
            <a:srgbClr val="99FF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66AB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『</a:t>
            </a:r>
            <a:r>
              <a:rPr lang="ja-JP" alt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66AB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心を動かすプレゼン術</a:t>
            </a:r>
            <a:r>
              <a:rPr lang="en-US" altLang="ja-JP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66AB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』</a:t>
            </a:r>
            <a:r>
              <a:rPr lang="ja-JP" alt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66ABD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受講生の声を公開！</a:t>
            </a:r>
          </a:p>
        </p:txBody>
      </p:sp>
    </p:spTree>
    <p:extLst>
      <p:ext uri="{BB962C8B-B14F-4D97-AF65-F5344CB8AC3E}">
        <p14:creationId xmlns:p14="http://schemas.microsoft.com/office/powerpoint/2010/main" val="246368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667</Words>
  <Application>Microsoft Office PowerPoint</Application>
  <PresentationFormat>ワイド画面</PresentationFormat>
  <Paragraphs>138</Paragraphs>
  <Slides>34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39" baseType="lpstr">
      <vt:lpstr>HGP創英角ﾎﾟｯﾌﾟ体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佐藤 恵</dc:creator>
  <cp:lastModifiedBy>佐藤 恵</cp:lastModifiedBy>
  <cp:revision>84</cp:revision>
  <dcterms:created xsi:type="dcterms:W3CDTF">2020-09-19T05:35:49Z</dcterms:created>
  <dcterms:modified xsi:type="dcterms:W3CDTF">2021-03-19T05:59:58Z</dcterms:modified>
</cp:coreProperties>
</file>